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7F2D4C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38" autoAdjust="0"/>
    <p:restoredTop sz="95349" autoAdjust="0"/>
  </p:normalViewPr>
  <p:slideViewPr>
    <p:cSldViewPr>
      <p:cViewPr>
        <p:scale>
          <a:sx n="100" d="100"/>
          <a:sy n="100" d="100"/>
        </p:scale>
        <p:origin x="-690" y="-72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모서리가 둥근 직사각형 106"/>
          <p:cNvSpPr/>
          <p:nvPr/>
        </p:nvSpPr>
        <p:spPr>
          <a:xfrm>
            <a:off x="1281819" y="6323031"/>
            <a:ext cx="5385835" cy="2497441"/>
          </a:xfrm>
          <a:prstGeom prst="roundRect">
            <a:avLst>
              <a:gd name="adj" fmla="val 575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1554" tIns="0" rIns="0" bIns="0" rtlCol="0" anchor="ctr"/>
          <a:lstStyle/>
          <a:p>
            <a:endParaRPr lang="ko-KR" altLang="en-US" sz="12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73905" y="307777"/>
            <a:ext cx="7005810" cy="56567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동작구시설관리공단</a:t>
            </a:r>
            <a:r>
              <a:rPr lang="ko-KR" altLang="en-US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en-US" altLang="ko-KR" sz="3500" b="1" dirty="0">
                <a:solidFill>
                  <a:srgbClr val="FF6600"/>
                </a:solidFill>
                <a:latin typeface="HY울릉도M" panose="02030600000101010101" pitchFamily="18" charset="-127"/>
                <a:ea typeface="HY울릉도M"/>
              </a:rPr>
              <a:t>VISION</a:t>
            </a:r>
            <a:r>
              <a:rPr lang="en-US" altLang="ko-KR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전략 체계도</a:t>
            </a:r>
            <a:endParaRPr lang="ko-KR" altLang="en-US" sz="2500" b="1" dirty="0">
              <a:latin typeface="HY울릉도M" panose="02030600000101010101" pitchFamily="18" charset="-127"/>
              <a:ea typeface="HY울릉도M"/>
            </a:endParaRPr>
          </a:p>
        </p:txBody>
      </p:sp>
      <p:grpSp>
        <p:nvGrpSpPr>
          <p:cNvPr id="2" name="그룹 82"/>
          <p:cNvGrpSpPr/>
          <p:nvPr/>
        </p:nvGrpSpPr>
        <p:grpSpPr>
          <a:xfrm>
            <a:off x="1609" y="0"/>
            <a:ext cx="6856391" cy="138633"/>
            <a:chOff x="1774" y="0"/>
            <a:chExt cx="6856226" cy="144000"/>
          </a:xfrm>
        </p:grpSpPr>
        <p:sp>
          <p:nvSpPr>
            <p:cNvPr id="20" name="직사각형 19"/>
            <p:cNvSpPr/>
            <p:nvPr/>
          </p:nvSpPr>
          <p:spPr>
            <a:xfrm>
              <a:off x="2575276" y="0"/>
              <a:ext cx="4282724" cy="14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0"/>
            <p:cNvGrpSpPr/>
            <p:nvPr/>
          </p:nvGrpSpPr>
          <p:grpSpPr>
            <a:xfrm>
              <a:off x="1774" y="0"/>
              <a:ext cx="2630577" cy="144000"/>
              <a:chOff x="2362" y="0"/>
              <a:chExt cx="3435448" cy="10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362" y="0"/>
                <a:ext cx="576000" cy="10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7425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14614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71803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28992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rgbClr val="F68B3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861810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1" name="모서리가 둥근 직사각형 40"/>
          <p:cNvSpPr/>
          <p:nvPr/>
        </p:nvSpPr>
        <p:spPr>
          <a:xfrm>
            <a:off x="177199" y="4908720"/>
            <a:ext cx="998419" cy="1193170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77967" y="6323031"/>
            <a:ext cx="998419" cy="249744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</a:t>
            </a:r>
            <a:b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</a:b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634192"/>
              </p:ext>
            </p:extLst>
          </p:nvPr>
        </p:nvGraphicFramePr>
        <p:xfrm>
          <a:off x="1261028" y="5067254"/>
          <a:ext cx="5445560" cy="105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390"/>
                <a:gridCol w="1361390"/>
                <a:gridCol w="1361390"/>
                <a:gridCol w="1361390"/>
              </a:tblGrid>
              <a:tr h="10425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VOC </a:t>
                      </a: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기반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사업 운영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경영 참여</a:t>
                      </a: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소통 확대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안전한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 조성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친환경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그린 경영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ICT </a:t>
                      </a: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활용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일하는 방식 개선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성과지향의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조직역량 제고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</a:t>
                      </a: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책임</a:t>
                      </a:r>
                      <a:endParaRPr lang="en-US" altLang="ko-KR" sz="1100" b="0" kern="1200" spc="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수행과 역할 제고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공정사회 구현</a:t>
                      </a: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청렴문화 조성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" name="모서리가 둥근 직사각형 131"/>
          <p:cNvSpPr/>
          <p:nvPr/>
        </p:nvSpPr>
        <p:spPr>
          <a:xfrm>
            <a:off x="1284444" y="931987"/>
            <a:ext cx="5390844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고객행복경영으로 구민생활의 편익과 복지에 기여</a:t>
            </a:r>
            <a:endParaRPr lang="ko-KR" altLang="en-US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1280868" y="1724075"/>
            <a:ext cx="5388336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lvl="0" algn="ctr"/>
            <a:r>
              <a:rPr lang="ko-KR" altLang="en-US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구민의 행복과 시설의 가치를 높이는 일등 공기업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285580" y="2516163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rgbClr val="87B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283335" y="3308251"/>
            <a:ext cx="5397463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86816" y="4094396"/>
            <a:ext cx="5393984" cy="640474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177784" y="931987"/>
            <a:ext cx="997834" cy="61567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77202" y="1724075"/>
            <a:ext cx="997834" cy="615677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77199" y="2516163"/>
            <a:ext cx="998419" cy="615677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177967" y="3308251"/>
            <a:ext cx="998419" cy="615677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177199" y="4106793"/>
            <a:ext cx="998419" cy="6280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</a:p>
        </p:txBody>
      </p:sp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319618"/>
              </p:ext>
            </p:extLst>
          </p:nvPr>
        </p:nvGraphicFramePr>
        <p:xfrm>
          <a:off x="1286127" y="2628369"/>
          <a:ext cx="5343093" cy="3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4"/>
                <a:gridCol w="1314227"/>
                <a:gridCol w="1289111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 동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 전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 율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 헌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723436"/>
              </p:ext>
            </p:extLst>
          </p:nvPr>
        </p:nvGraphicFramePr>
        <p:xfrm>
          <a:off x="1339059" y="4173281"/>
          <a:ext cx="5290161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57"/>
                <a:gridCol w="1387956"/>
                <a:gridCol w="1301207"/>
                <a:gridCol w="1276341"/>
              </a:tblGrid>
              <a:tr h="495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안전최우선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성과중심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spc="-150" dirty="0" err="1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사회적가치</a:t>
                      </a:r>
                      <a:endParaRPr lang="en-US" altLang="ko-KR" sz="13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925678"/>
              </p:ext>
            </p:extLst>
          </p:nvPr>
        </p:nvGraphicFramePr>
        <p:xfrm>
          <a:off x="1286128" y="3368484"/>
          <a:ext cx="5343092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3"/>
                <a:gridCol w="1314227"/>
                <a:gridCol w="1289111"/>
              </a:tblGrid>
              <a:tr h="495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공익활동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평가군</a:t>
                      </a: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45" name="직선 연결선 144"/>
          <p:cNvCxnSpPr/>
          <p:nvPr/>
        </p:nvCxnSpPr>
        <p:spPr>
          <a:xfrm>
            <a:off x="263408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397912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532416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263408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397912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532416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2634462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5324289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3979375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1366030" y="4921454"/>
            <a:ext cx="5252517" cy="1199350"/>
            <a:chOff x="1366030" y="4921454"/>
            <a:chExt cx="5252517" cy="1199350"/>
          </a:xfrm>
        </p:grpSpPr>
        <p:grpSp>
          <p:nvGrpSpPr>
            <p:cNvPr id="6" name="그룹 5"/>
            <p:cNvGrpSpPr/>
            <p:nvPr/>
          </p:nvGrpSpPr>
          <p:grpSpPr>
            <a:xfrm>
              <a:off x="1366030" y="4927634"/>
              <a:ext cx="1215545" cy="1193170"/>
              <a:chOff x="-2043608" y="5220072"/>
              <a:chExt cx="1274834" cy="1193170"/>
            </a:xfrm>
          </p:grpSpPr>
          <p:cxnSp>
            <p:nvCxnSpPr>
              <p:cNvPr id="97" name="직선 연결선 96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모서리가 둥근 직사각형 68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79" name="그룹 78"/>
            <p:cNvGrpSpPr/>
            <p:nvPr/>
          </p:nvGrpSpPr>
          <p:grpSpPr>
            <a:xfrm>
              <a:off x="2711161" y="4925037"/>
              <a:ext cx="1215545" cy="1193170"/>
              <a:chOff x="-2043608" y="5220072"/>
              <a:chExt cx="1274834" cy="1193170"/>
            </a:xfrm>
          </p:grpSpPr>
          <p:cxnSp>
            <p:nvCxnSpPr>
              <p:cNvPr id="80" name="직선 연결선 79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모서리가 둥근 직사각형 80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4054110" y="4924051"/>
              <a:ext cx="1215545" cy="1193170"/>
              <a:chOff x="-2043608" y="5220072"/>
              <a:chExt cx="1274834" cy="1193170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모서리가 둥근 직사각형 83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>
              <a:off x="5403002" y="4921454"/>
              <a:ext cx="1215545" cy="1193170"/>
              <a:chOff x="-2043608" y="5220072"/>
              <a:chExt cx="1274834" cy="1193170"/>
            </a:xfrm>
          </p:grpSpPr>
          <p:cxnSp>
            <p:nvCxnSpPr>
              <p:cNvPr id="91" name="직선 연결선 90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모서리가 둥근 직사각형 92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</p:grpSp>
      <p:graphicFrame>
        <p:nvGraphicFramePr>
          <p:cNvPr id="103" name="표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8607"/>
              </p:ext>
            </p:extLst>
          </p:nvPr>
        </p:nvGraphicFramePr>
        <p:xfrm>
          <a:off x="1362310" y="6455627"/>
          <a:ext cx="5277116" cy="56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64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VOC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분석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환류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강화로  사업운영  개선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1.  F M C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기반  전문적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시설물  유지관리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디지털  활용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일하는  방식  개선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1.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협력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네트워크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표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662169"/>
              </p:ext>
            </p:extLst>
          </p:nvPr>
        </p:nvGraphicFramePr>
        <p:xfrm>
          <a:off x="1362310" y="7016978"/>
          <a:ext cx="5277116" cy="56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64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디지털  활용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소통  확대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재난 안전  대응체계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지속  고도화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적극행정  기반의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혁신활동  강화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착한 소비를  통한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지역경제  활성화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표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759049"/>
              </p:ext>
            </p:extLst>
          </p:nvPr>
        </p:nvGraphicFramePr>
        <p:xfrm>
          <a:off x="1362310" y="7571751"/>
          <a:ext cx="5277116" cy="56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64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이해관계자  경영참여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모듈 확대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환경  영향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최소화  활동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온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오프라인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특화사업  운영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자원  공유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개방을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통한  지역사회  공헌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표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674974"/>
              </p:ext>
            </p:extLst>
          </p:nvPr>
        </p:nvGraphicFramePr>
        <p:xfrm>
          <a:off x="1362310" y="8100392"/>
          <a:ext cx="5277116" cy="56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64645"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맞춤형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밀착  서비스  제고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4.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친환경  방역  관리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  구축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4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상생의  노사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파트너십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구현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4.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권익  존중의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청렴한  조직문화  조성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9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5038</TotalTime>
  <Words>239</Words>
  <Application>Microsoft Office PowerPoint</Application>
  <PresentationFormat>화면 슬라이드 쇼(4:3)</PresentationFormat>
  <Paragraphs>83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CS-박지영</cp:lastModifiedBy>
  <cp:revision>112</cp:revision>
  <cp:lastPrinted>2019-04-17T03:58:42Z</cp:lastPrinted>
  <dcterms:created xsi:type="dcterms:W3CDTF">2018-02-19T11:11:13Z</dcterms:created>
  <dcterms:modified xsi:type="dcterms:W3CDTF">2021-04-07T07:28:46Z</dcterms:modified>
</cp:coreProperties>
</file>