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2" r:id="rId2"/>
  </p:sldIdLst>
  <p:sldSz cx="6858000" cy="9144000" type="screen4x3"/>
  <p:notesSz cx="6797675" cy="99282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CC7A1890-88A5-49FE-B0C8-1AF6E9747DC3}">
          <p14:sldIdLst/>
        </p14:section>
        <p14:section name="제목 없는 구역" id="{A26EEA0F-3C12-4B5C-81E1-0D12C7CC920B}">
          <p14:sldIdLst>
            <p14:sldId id="27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839">
          <p15:clr>
            <a:srgbClr val="A4A3A4"/>
          </p15:clr>
        </p15:guide>
        <p15:guide id="2" orient="horz" pos="3243">
          <p15:clr>
            <a:srgbClr val="A4A3A4"/>
          </p15:clr>
        </p15:guide>
        <p15:guide id="3" pos="424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64A2"/>
    <a:srgbClr val="7F2D4C"/>
    <a:srgbClr val="4F81BD"/>
    <a:srgbClr val="4BACC6"/>
    <a:srgbClr val="87B44C"/>
    <a:srgbClr val="F79646"/>
    <a:srgbClr val="C050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838" autoAdjust="0"/>
    <p:restoredTop sz="95349" autoAdjust="0"/>
  </p:normalViewPr>
  <p:slideViewPr>
    <p:cSldViewPr>
      <p:cViewPr varScale="1">
        <p:scale>
          <a:sx n="73" d="100"/>
          <a:sy n="73" d="100"/>
        </p:scale>
        <p:origin x="2622" y="66"/>
      </p:cViewPr>
      <p:guideLst>
        <p:guide orient="horz" pos="839"/>
        <p:guide orient="horz" pos="3243"/>
        <p:guide pos="4247"/>
      </p:guideLst>
    </p:cSldViewPr>
  </p:slideViewPr>
  <p:notesTextViewPr>
    <p:cViewPr>
      <p:scale>
        <a:sx n="50" d="100"/>
        <a:sy n="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5659" cy="496411"/>
          </a:xfrm>
          <a:prstGeom prst="rect">
            <a:avLst/>
          </a:prstGeom>
        </p:spPr>
        <p:txBody>
          <a:bodyPr vert="horz" lIns="91432" tIns="45715" rIns="91432" bIns="45715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6" y="1"/>
            <a:ext cx="2945659" cy="496411"/>
          </a:xfrm>
          <a:prstGeom prst="rect">
            <a:avLst/>
          </a:prstGeom>
        </p:spPr>
        <p:txBody>
          <a:bodyPr vert="horz" lIns="91432" tIns="45715" rIns="91432" bIns="45715" rtlCol="0"/>
          <a:lstStyle>
            <a:lvl1pPr algn="r">
              <a:defRPr sz="1200"/>
            </a:lvl1pPr>
          </a:lstStyle>
          <a:p>
            <a:fld id="{4E359915-2B28-4E22-BE74-64FECEC0149F}" type="datetimeFigureOut">
              <a:rPr lang="ko-KR" altLang="en-US" smtClean="0"/>
              <a:pPr/>
              <a:t>2022-08-05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5" rIns="91432" bIns="4571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909"/>
            <a:ext cx="5438140" cy="4467701"/>
          </a:xfrm>
          <a:prstGeom prst="rect">
            <a:avLst/>
          </a:prstGeom>
        </p:spPr>
        <p:txBody>
          <a:bodyPr vert="horz" lIns="91432" tIns="45715" rIns="91432" bIns="45715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9430092"/>
            <a:ext cx="2945659" cy="496411"/>
          </a:xfrm>
          <a:prstGeom prst="rect">
            <a:avLst/>
          </a:prstGeom>
        </p:spPr>
        <p:txBody>
          <a:bodyPr vert="horz" lIns="91432" tIns="45715" rIns="91432" bIns="45715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6" y="9430092"/>
            <a:ext cx="2945659" cy="496411"/>
          </a:xfrm>
          <a:prstGeom prst="rect">
            <a:avLst/>
          </a:prstGeom>
        </p:spPr>
        <p:txBody>
          <a:bodyPr vert="horz" lIns="91432" tIns="45715" rIns="91432" bIns="45715" rtlCol="0" anchor="b"/>
          <a:lstStyle>
            <a:lvl1pPr algn="r">
              <a:defRPr sz="1200"/>
            </a:lvl1pPr>
          </a:lstStyle>
          <a:p>
            <a:fld id="{AB5BB673-30F6-4069-8AB0-CDCC5E5EA1B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2431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BB673-30F6-4069-8AB0-CDCC5E5EA1BB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77098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2022-08-05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9615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2022-08-05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8519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2022-08-05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468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2022-08-05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3000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2022-08-05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6679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2022-08-05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9158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2022-08-05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2934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2022-08-05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9269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2022-08-05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7954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2022-08-05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2160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2022-08-05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1499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60145B-446B-46A3-8C19-3797659A63A4}" type="datetimeFigureOut">
              <a:rPr lang="ko-KR" altLang="en-US" smtClean="0"/>
              <a:pPr/>
              <a:t>2022-08-05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274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모서리가 둥근 직사각형 106"/>
          <p:cNvSpPr/>
          <p:nvPr/>
        </p:nvSpPr>
        <p:spPr>
          <a:xfrm>
            <a:off x="1281819" y="7043111"/>
            <a:ext cx="5385835" cy="1705353"/>
          </a:xfrm>
          <a:prstGeom prst="roundRect">
            <a:avLst>
              <a:gd name="adj" fmla="val 5750"/>
            </a:avLst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31554" tIns="0" rIns="0" bIns="0" rtlCol="0" anchor="ctr"/>
          <a:lstStyle/>
          <a:p>
            <a:endParaRPr lang="ko-KR" altLang="en-US" sz="1200" dirty="0">
              <a:solidFill>
                <a:srgbClr val="215968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-73905" y="307777"/>
            <a:ext cx="7005810" cy="468729"/>
          </a:xfrm>
          <a:prstGeom prst="rect">
            <a:avLst/>
          </a:prstGeom>
          <a:noFill/>
        </p:spPr>
        <p:txBody>
          <a:bodyPr wrap="square" lIns="80147" tIns="40074" rIns="80147" bIns="40074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ko-KR" altLang="en-US" sz="2200" b="1" dirty="0">
                <a:solidFill>
                  <a:prstClr val="black"/>
                </a:solidFill>
                <a:latin typeface="HY울릉도M" panose="02030600000101010101" pitchFamily="18" charset="-127"/>
                <a:ea typeface="HY울릉도M"/>
              </a:rPr>
              <a:t>동작구시설관리공단</a:t>
            </a:r>
            <a:r>
              <a:rPr lang="ko-KR" altLang="en-US" b="1" dirty="0">
                <a:solidFill>
                  <a:prstClr val="black"/>
                </a:solidFill>
                <a:latin typeface="HY울릉도M" panose="02030600000101010101" pitchFamily="18" charset="-127"/>
                <a:ea typeface="HY울릉도M"/>
              </a:rPr>
              <a:t>  </a:t>
            </a:r>
            <a:r>
              <a:rPr lang="en-US" altLang="ko-KR" sz="2800" b="1" dirty="0" smtClean="0">
                <a:solidFill>
                  <a:srgbClr val="FF6600"/>
                </a:solidFill>
                <a:latin typeface="HY울릉도M" panose="02030600000101010101" pitchFamily="18" charset="-127"/>
                <a:ea typeface="HY울릉도M"/>
              </a:rPr>
              <a:t>VISION 2026</a:t>
            </a:r>
            <a:r>
              <a:rPr lang="en-US" altLang="ko-KR" b="1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/>
              </a:rPr>
              <a:t>  </a:t>
            </a:r>
            <a:r>
              <a:rPr lang="ko-KR" altLang="en-US" sz="2200" b="1" dirty="0">
                <a:solidFill>
                  <a:prstClr val="black"/>
                </a:solidFill>
                <a:latin typeface="HY울릉도M" panose="02030600000101010101" pitchFamily="18" charset="-127"/>
                <a:ea typeface="HY울릉도M"/>
              </a:rPr>
              <a:t>전략 체계도</a:t>
            </a:r>
            <a:endParaRPr lang="ko-KR" altLang="en-US" sz="2200" b="1" dirty="0">
              <a:latin typeface="HY울릉도M" panose="02030600000101010101" pitchFamily="18" charset="-127"/>
              <a:ea typeface="HY울릉도M"/>
            </a:endParaRPr>
          </a:p>
        </p:txBody>
      </p:sp>
      <p:grpSp>
        <p:nvGrpSpPr>
          <p:cNvPr id="2" name="그룹 82"/>
          <p:cNvGrpSpPr/>
          <p:nvPr/>
        </p:nvGrpSpPr>
        <p:grpSpPr>
          <a:xfrm>
            <a:off x="1609" y="0"/>
            <a:ext cx="6856391" cy="138633"/>
            <a:chOff x="1774" y="0"/>
            <a:chExt cx="6856226" cy="144000"/>
          </a:xfrm>
        </p:grpSpPr>
        <p:sp>
          <p:nvSpPr>
            <p:cNvPr id="20" name="직사각형 19"/>
            <p:cNvSpPr/>
            <p:nvPr/>
          </p:nvSpPr>
          <p:spPr>
            <a:xfrm>
              <a:off x="2575276" y="0"/>
              <a:ext cx="4282724" cy="144000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" name="그룹 20"/>
            <p:cNvGrpSpPr/>
            <p:nvPr/>
          </p:nvGrpSpPr>
          <p:grpSpPr>
            <a:xfrm>
              <a:off x="1774" y="0"/>
              <a:ext cx="2630577" cy="144000"/>
              <a:chOff x="2362" y="0"/>
              <a:chExt cx="3435448" cy="108000"/>
            </a:xfrm>
          </p:grpSpPr>
          <p:sp>
            <p:nvSpPr>
              <p:cNvPr id="22" name="직사각형 21"/>
              <p:cNvSpPr/>
              <p:nvPr/>
            </p:nvSpPr>
            <p:spPr>
              <a:xfrm>
                <a:off x="2362" y="0"/>
                <a:ext cx="576000" cy="108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4">
                      <a:lumMod val="60000"/>
                      <a:lumOff val="40000"/>
                    </a:schemeClr>
                  </a:gs>
                  <a:gs pos="100000">
                    <a:schemeClr val="accent4"/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3" name="직사각형 22"/>
              <p:cNvSpPr/>
              <p:nvPr/>
            </p:nvSpPr>
            <p:spPr>
              <a:xfrm>
                <a:off x="574252" y="0"/>
                <a:ext cx="576000" cy="108000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100000">
                    <a:schemeClr val="accent1"/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4" name="직사각형 23"/>
              <p:cNvSpPr/>
              <p:nvPr/>
            </p:nvSpPr>
            <p:spPr>
              <a:xfrm>
                <a:off x="1146142" y="0"/>
                <a:ext cx="576000" cy="108000"/>
              </a:xfrm>
              <a:prstGeom prst="rect">
                <a:avLst/>
              </a:prstGeom>
              <a:gradFill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100000">
                    <a:schemeClr val="accent5"/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5" name="직사각형 24"/>
              <p:cNvSpPr/>
              <p:nvPr/>
            </p:nvSpPr>
            <p:spPr>
              <a:xfrm>
                <a:off x="1718032" y="0"/>
                <a:ext cx="576000" cy="108000"/>
              </a:xfrm>
              <a:prstGeom prst="rect">
                <a:avLst/>
              </a:prstGeom>
              <a:gradFill>
                <a:gsLst>
                  <a:gs pos="0">
                    <a:schemeClr val="accent3">
                      <a:lumMod val="40000"/>
                      <a:lumOff val="60000"/>
                    </a:schemeClr>
                  </a:gs>
                  <a:gs pos="100000">
                    <a:schemeClr val="accent3"/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6" name="직사각형 25"/>
              <p:cNvSpPr/>
              <p:nvPr/>
            </p:nvSpPr>
            <p:spPr>
              <a:xfrm>
                <a:off x="2289922" y="0"/>
                <a:ext cx="576000" cy="108000"/>
              </a:xfrm>
              <a:prstGeom prst="rect">
                <a:avLst/>
              </a:prstGeom>
              <a:gradFill>
                <a:gsLst>
                  <a:gs pos="0">
                    <a:schemeClr val="accent6">
                      <a:lumMod val="40000"/>
                      <a:lumOff val="60000"/>
                    </a:schemeClr>
                  </a:gs>
                  <a:gs pos="100000">
                    <a:srgbClr val="F68B32"/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2861810" y="0"/>
                <a:ext cx="576000" cy="108000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100000">
                    <a:schemeClr val="accent2"/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</p:grpSp>
      <p:sp>
        <p:nvSpPr>
          <p:cNvPr id="41" name="모서리가 둥근 직사각형 40"/>
          <p:cNvSpPr/>
          <p:nvPr/>
        </p:nvSpPr>
        <p:spPr>
          <a:xfrm>
            <a:off x="177199" y="5628800"/>
            <a:ext cx="998419" cy="1193170"/>
          </a:xfrm>
          <a:prstGeom prst="roundRect">
            <a:avLst/>
          </a:prstGeom>
          <a:solidFill>
            <a:srgbClr val="8064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5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전략과제</a:t>
            </a:r>
            <a:endParaRPr lang="ko-KR" altLang="en-US" sz="12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177967" y="7043111"/>
            <a:ext cx="998419" cy="1705353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1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2022</a:t>
            </a:r>
            <a:br>
              <a:rPr lang="en-US" altLang="ko-KR" sz="11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</a:br>
            <a:r>
              <a:rPr lang="en-US" altLang="ko-KR" sz="11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Action Plan</a:t>
            </a:r>
          </a:p>
          <a:p>
            <a:pPr algn="ctr"/>
            <a:r>
              <a:rPr lang="en-US" altLang="ko-KR" sz="11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1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실행과제</a:t>
            </a:r>
            <a:r>
              <a:rPr lang="en-US" altLang="ko-KR" sz="11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en-US" altLang="ko-KR" sz="11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aphicFrame>
        <p:nvGraphicFramePr>
          <p:cNvPr id="92" name="표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8881340"/>
              </p:ext>
            </p:extLst>
          </p:nvPr>
        </p:nvGraphicFramePr>
        <p:xfrm>
          <a:off x="1261028" y="5787334"/>
          <a:ext cx="5445560" cy="10535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1390"/>
                <a:gridCol w="1361390"/>
                <a:gridCol w="1361390"/>
                <a:gridCol w="1361390"/>
              </a:tblGrid>
              <a:tr h="104251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주민 참여</a:t>
                      </a:r>
                      <a:r>
                        <a:rPr lang="en-US" altLang="ko-KR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·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소통 확대</a:t>
                      </a:r>
                      <a:endParaRPr lang="en-US" altLang="ko-KR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공정 기반</a:t>
                      </a:r>
                      <a:endParaRPr lang="en-US" altLang="ko-KR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공익가치 제고</a:t>
                      </a:r>
                    </a:p>
                  </a:txBody>
                  <a:tcPr marL="82935" marR="82935" marT="39095" marB="39095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안전한</a:t>
                      </a:r>
                      <a:endParaRPr lang="en-US" altLang="ko-KR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시설환경 조성</a:t>
                      </a:r>
                      <a:endParaRPr lang="en-US" altLang="ko-KR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10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에코그린</a:t>
                      </a:r>
                      <a:endParaRPr lang="en-US" altLang="ko-KR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친환경  조성</a:t>
                      </a:r>
                    </a:p>
                  </a:txBody>
                  <a:tcPr marL="82935" marR="82935" marT="39095" marB="390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일하는 방식의</a:t>
                      </a:r>
                      <a:endParaRPr lang="en-US" altLang="ko-KR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혁신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성과 지향 의</a:t>
                      </a:r>
                      <a:endParaRPr lang="en-US" altLang="ko-KR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조직 운영</a:t>
                      </a:r>
                      <a:endParaRPr lang="en-US" altLang="ko-KR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82935" marR="82935" marT="39095" marB="39095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spc="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지역 경제</a:t>
                      </a:r>
                      <a:endParaRPr lang="en-US" altLang="ko-KR" sz="1100" b="0" kern="1200" spc="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spc="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활력 제고</a:t>
                      </a:r>
                      <a:endParaRPr lang="en-US" altLang="ko-KR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지역 사회</a:t>
                      </a:r>
                      <a:endParaRPr lang="en-US" altLang="ko-KR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가치 창출</a:t>
                      </a:r>
                    </a:p>
                  </a:txBody>
                  <a:tcPr marL="82935" marR="82935" marT="39095" marB="390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2" name="모서리가 둥근 직사각형 131"/>
          <p:cNvSpPr/>
          <p:nvPr/>
        </p:nvSpPr>
        <p:spPr>
          <a:xfrm>
            <a:off x="1284444" y="931987"/>
            <a:ext cx="5390844" cy="615677"/>
          </a:xfrm>
          <a:prstGeom prst="roundRect">
            <a:avLst>
              <a:gd name="adj" fmla="val 24889"/>
            </a:avLst>
          </a:prstGeom>
          <a:solidFill>
            <a:schemeClr val="bg1"/>
          </a:solidFill>
          <a:ln>
            <a:solidFill>
              <a:srgbClr val="C050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/>
            <a:r>
              <a:rPr lang="ko-KR" altLang="en-US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고객행복경영으로 구민생활의 편익과 복지에 기여</a:t>
            </a:r>
            <a:endParaRPr lang="ko-KR" altLang="en-US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33" name="모서리가 둥근 직사각형 132"/>
          <p:cNvSpPr/>
          <p:nvPr/>
        </p:nvSpPr>
        <p:spPr>
          <a:xfrm>
            <a:off x="1280868" y="1724075"/>
            <a:ext cx="5388336" cy="615677"/>
          </a:xfrm>
          <a:prstGeom prst="roundRect">
            <a:avLst>
              <a:gd name="adj" fmla="val 24889"/>
            </a:avLst>
          </a:prstGeom>
          <a:solidFill>
            <a:schemeClr val="bg1"/>
          </a:solidFill>
          <a:ln>
            <a:solidFill>
              <a:srgbClr val="F796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lvl="0" algn="ctr"/>
            <a:r>
              <a:rPr lang="ko-KR" altLang="en-US" dirty="0">
                <a:solidFill>
                  <a:srgbClr val="CD6209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구민의 행복과 시설의 가치를 높이는 일등 공기업</a:t>
            </a:r>
          </a:p>
        </p:txBody>
      </p:sp>
      <p:sp>
        <p:nvSpPr>
          <p:cNvPr id="134" name="모서리가 둥근 직사각형 133"/>
          <p:cNvSpPr/>
          <p:nvPr/>
        </p:nvSpPr>
        <p:spPr>
          <a:xfrm>
            <a:off x="1285580" y="2516163"/>
            <a:ext cx="5383727" cy="615677"/>
          </a:xfrm>
          <a:prstGeom prst="roundRect">
            <a:avLst>
              <a:gd name="adj" fmla="val 24889"/>
            </a:avLst>
          </a:prstGeom>
          <a:noFill/>
          <a:ln>
            <a:solidFill>
              <a:srgbClr val="87B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/>
            <a:endParaRPr lang="ko-KR" altLang="en-US"/>
          </a:p>
        </p:txBody>
      </p:sp>
      <p:sp>
        <p:nvSpPr>
          <p:cNvPr id="135" name="모서리가 둥근 직사각형 134"/>
          <p:cNvSpPr/>
          <p:nvPr/>
        </p:nvSpPr>
        <p:spPr>
          <a:xfrm>
            <a:off x="1283335" y="4028331"/>
            <a:ext cx="5397463" cy="615677"/>
          </a:xfrm>
          <a:prstGeom prst="roundRect">
            <a:avLst>
              <a:gd name="adj" fmla="val 24889"/>
            </a:avLst>
          </a:prstGeom>
          <a:solidFill>
            <a:schemeClr val="bg1"/>
          </a:solidFill>
          <a:ln>
            <a:solidFill>
              <a:srgbClr val="4BAC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/>
            <a:endParaRPr lang="ko-KR" altLang="en-US"/>
          </a:p>
        </p:txBody>
      </p:sp>
      <p:sp>
        <p:nvSpPr>
          <p:cNvPr id="136" name="모서리가 둥근 직사각형 135"/>
          <p:cNvSpPr/>
          <p:nvPr/>
        </p:nvSpPr>
        <p:spPr>
          <a:xfrm>
            <a:off x="1286816" y="4814476"/>
            <a:ext cx="5393984" cy="640474"/>
          </a:xfrm>
          <a:prstGeom prst="roundRect">
            <a:avLst>
              <a:gd name="adj" fmla="val 23481"/>
            </a:avLst>
          </a:prstGeom>
          <a:solidFill>
            <a:schemeClr val="bg1"/>
          </a:solidFill>
          <a:ln>
            <a:solidFill>
              <a:srgbClr val="4F81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/>
            <a:endParaRPr lang="ko-KR" altLang="en-US"/>
          </a:p>
        </p:txBody>
      </p:sp>
      <p:sp>
        <p:nvSpPr>
          <p:cNvPr id="137" name="모서리가 둥근 직사각형 136"/>
          <p:cNvSpPr/>
          <p:nvPr/>
        </p:nvSpPr>
        <p:spPr>
          <a:xfrm>
            <a:off x="177784" y="931987"/>
            <a:ext cx="997834" cy="615677"/>
          </a:xfrm>
          <a:prstGeom prst="roundRect">
            <a:avLst/>
          </a:prstGeom>
          <a:solidFill>
            <a:srgbClr val="C050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/>
            <a:r>
              <a:rPr lang="ko-KR" altLang="en-US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미 </a:t>
            </a:r>
            <a:r>
              <a:rPr lang="ko-KR" altLang="en-US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션</a:t>
            </a:r>
            <a:endParaRPr lang="ko-KR" altLang="en-US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38" name="모서리가 둥근 직사각형 137"/>
          <p:cNvSpPr/>
          <p:nvPr/>
        </p:nvSpPr>
        <p:spPr>
          <a:xfrm>
            <a:off x="177202" y="1724075"/>
            <a:ext cx="997834" cy="615677"/>
          </a:xfrm>
          <a:prstGeom prst="roundRect">
            <a:avLst/>
          </a:prstGeom>
          <a:solidFill>
            <a:srgbClr val="F79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/>
            <a:r>
              <a:rPr lang="ko-KR" altLang="en-US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비 전</a:t>
            </a:r>
            <a:endParaRPr lang="ko-KR" altLang="en-US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39" name="모서리가 둥근 직사각형 138"/>
          <p:cNvSpPr/>
          <p:nvPr/>
        </p:nvSpPr>
        <p:spPr>
          <a:xfrm>
            <a:off x="177199" y="2516163"/>
            <a:ext cx="998419" cy="615677"/>
          </a:xfrm>
          <a:prstGeom prst="roundRect">
            <a:avLst/>
          </a:prstGeom>
          <a:solidFill>
            <a:srgbClr val="87B4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5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핵심가치</a:t>
            </a:r>
          </a:p>
        </p:txBody>
      </p:sp>
      <p:sp>
        <p:nvSpPr>
          <p:cNvPr id="140" name="모서리가 둥근 직사각형 139"/>
          <p:cNvSpPr/>
          <p:nvPr/>
        </p:nvSpPr>
        <p:spPr>
          <a:xfrm>
            <a:off x="177967" y="4028331"/>
            <a:ext cx="998419" cy="615677"/>
          </a:xfrm>
          <a:prstGeom prst="roundRect">
            <a:avLst/>
          </a:prstGeom>
          <a:solidFill>
            <a:srgbClr val="4BA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5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경영목표</a:t>
            </a:r>
          </a:p>
        </p:txBody>
      </p:sp>
      <p:sp>
        <p:nvSpPr>
          <p:cNvPr id="141" name="모서리가 둥근 직사각형 140"/>
          <p:cNvSpPr/>
          <p:nvPr/>
        </p:nvSpPr>
        <p:spPr>
          <a:xfrm>
            <a:off x="177199" y="4826873"/>
            <a:ext cx="998419" cy="628077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5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전략방향</a:t>
            </a:r>
          </a:p>
        </p:txBody>
      </p:sp>
      <p:graphicFrame>
        <p:nvGraphicFramePr>
          <p:cNvPr id="142" name="표 1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381398"/>
              </p:ext>
            </p:extLst>
          </p:nvPr>
        </p:nvGraphicFramePr>
        <p:xfrm>
          <a:off x="1286127" y="2628369"/>
          <a:ext cx="5343093" cy="3668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7911"/>
                <a:gridCol w="1401844"/>
                <a:gridCol w="1314227"/>
                <a:gridCol w="1289111"/>
              </a:tblGrid>
              <a:tr h="36687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700" b="0" kern="1200" spc="-150" dirty="0" smtClean="0">
                          <a:solidFill>
                            <a:srgbClr val="5D743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소통신뢰</a:t>
                      </a:r>
                      <a:endParaRPr lang="ko-KR" altLang="en-US" sz="1700" b="0" dirty="0">
                        <a:solidFill>
                          <a:srgbClr val="5D743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82935" marR="82935" marT="39095" marB="39095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700" b="0" kern="1200" spc="-150" dirty="0" smtClean="0">
                          <a:solidFill>
                            <a:srgbClr val="5D743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안전책임</a:t>
                      </a:r>
                      <a:endParaRPr lang="ko-KR" altLang="en-US" sz="1700" b="0" dirty="0">
                        <a:solidFill>
                          <a:srgbClr val="5D743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82935" marR="82935" marT="39095" marB="390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kern="1200" spc="-150" dirty="0" smtClean="0">
                          <a:solidFill>
                            <a:srgbClr val="5D743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혁신성장</a:t>
                      </a:r>
                      <a:endParaRPr lang="en-US" altLang="ko-KR" sz="1700" b="0" kern="1200" spc="-150" dirty="0" smtClean="0">
                        <a:solidFill>
                          <a:srgbClr val="5D743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82935" marR="82935" marT="39095" marB="39095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kern="1200" spc="-150" dirty="0" smtClean="0">
                          <a:solidFill>
                            <a:srgbClr val="5D743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협력배려</a:t>
                      </a:r>
                      <a:endParaRPr lang="en-US" altLang="ko-KR" sz="1700" b="0" kern="1200" spc="-150" dirty="0" smtClean="0">
                        <a:solidFill>
                          <a:srgbClr val="5D743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82935" marR="82935" marT="39095" marB="390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3" name="표 1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7318592"/>
              </p:ext>
            </p:extLst>
          </p:nvPr>
        </p:nvGraphicFramePr>
        <p:xfrm>
          <a:off x="1339059" y="4893361"/>
          <a:ext cx="5290161" cy="4958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4657"/>
                <a:gridCol w="1387956"/>
                <a:gridCol w="1301207"/>
                <a:gridCol w="1276341"/>
              </a:tblGrid>
              <a:tr h="49589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50" b="0" spc="-150" dirty="0" smtClean="0">
                          <a:solidFill>
                            <a:schemeClr val="tx2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고객중심</a:t>
                      </a:r>
                      <a:endParaRPr lang="en-US" altLang="ko-KR" sz="1350" b="0" spc="-150" dirty="0" smtClean="0">
                        <a:solidFill>
                          <a:schemeClr val="tx2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50" b="0" spc="-150" dirty="0" smtClean="0">
                          <a:solidFill>
                            <a:schemeClr val="tx2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공공서비스 향상</a:t>
                      </a:r>
                      <a:endParaRPr lang="ko-KR" altLang="en-US" sz="1350" b="0" spc="-150" dirty="0">
                        <a:solidFill>
                          <a:schemeClr val="tx2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82935" marR="82935" marT="39095" marB="39095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50" b="0" spc="-150" dirty="0" smtClean="0">
                          <a:solidFill>
                            <a:schemeClr val="tx2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에코그린</a:t>
                      </a:r>
                      <a:endParaRPr lang="en-US" altLang="ko-KR" sz="1350" b="0" spc="-150" dirty="0" smtClean="0">
                        <a:solidFill>
                          <a:schemeClr val="tx2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50" b="0" spc="-150" dirty="0" smtClean="0">
                          <a:solidFill>
                            <a:schemeClr val="tx2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안전최우선 경영</a:t>
                      </a:r>
                      <a:endParaRPr lang="ko-KR" altLang="en-US" sz="1350" b="0" spc="-150" dirty="0">
                        <a:solidFill>
                          <a:schemeClr val="tx2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82935" marR="82935" marT="39095" marB="390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50" b="0" kern="1200" spc="-150" dirty="0" smtClean="0">
                          <a:solidFill>
                            <a:schemeClr val="tx2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사업특화</a:t>
                      </a:r>
                      <a:endParaRPr lang="en-US" altLang="ko-KR" sz="1350" b="0" kern="1200" spc="-150" dirty="0" smtClean="0">
                        <a:solidFill>
                          <a:schemeClr val="tx2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50" b="0" kern="1200" spc="-150" dirty="0" smtClean="0">
                          <a:solidFill>
                            <a:schemeClr val="tx2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스마트워크 구현</a:t>
                      </a:r>
                      <a:endParaRPr lang="en-US" altLang="ko-KR" sz="1350" b="0" kern="1200" spc="-150" dirty="0" smtClean="0">
                        <a:solidFill>
                          <a:schemeClr val="tx2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82935" marR="82935" marT="39095" marB="39095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50" b="0" kern="1200" spc="-150" dirty="0" smtClean="0">
                          <a:solidFill>
                            <a:schemeClr val="tx2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지역상생</a:t>
                      </a:r>
                      <a:endParaRPr lang="en-US" altLang="ko-KR" sz="1350" b="0" kern="1200" spc="-150" dirty="0" smtClean="0">
                        <a:solidFill>
                          <a:schemeClr val="tx2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50" b="0" kern="1200" spc="-150" dirty="0" smtClean="0">
                          <a:solidFill>
                            <a:schemeClr val="tx2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공유가치 창출</a:t>
                      </a:r>
                      <a:endParaRPr lang="en-US" altLang="ko-KR" sz="1350" b="0" kern="1200" spc="-150" dirty="0" smtClean="0">
                        <a:solidFill>
                          <a:schemeClr val="tx2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82935" marR="82935" marT="39095" marB="390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4" name="표 1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384366"/>
              </p:ext>
            </p:extLst>
          </p:nvPr>
        </p:nvGraphicFramePr>
        <p:xfrm>
          <a:off x="1286128" y="4088564"/>
          <a:ext cx="5343092" cy="5049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7911"/>
                <a:gridCol w="1401843"/>
                <a:gridCol w="1314227"/>
                <a:gridCol w="1289111"/>
              </a:tblGrid>
              <a:tr h="49521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고객만족도 </a:t>
                      </a:r>
                      <a:endParaRPr lang="en-US" altLang="ko-KR" sz="1400" b="0" kern="1200" spc="-15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위</a:t>
                      </a:r>
                    </a:p>
                  </a:txBody>
                  <a:tcPr marL="82935" marR="82935" marT="39095" marB="39095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안전사고 </a:t>
                      </a:r>
                      <a:endParaRPr lang="en-US" altLang="ko-KR" sz="1400" b="0" kern="1200" spc="-15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Zero</a:t>
                      </a:r>
                      <a:endParaRPr lang="ko-KR" altLang="en-US" sz="14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82935" marR="82935" marT="39095" marB="390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경영개선</a:t>
                      </a:r>
                      <a:endParaRPr lang="en-US" altLang="ko-KR" sz="1400" b="0" kern="1200" spc="-15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110%</a:t>
                      </a:r>
                    </a:p>
                  </a:txBody>
                  <a:tcPr marL="82935" marR="82935" marT="39095" marB="39095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사회적 가치</a:t>
                      </a:r>
                      <a:r>
                        <a:rPr lang="en-US" altLang="ko-KR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(S</a:t>
                      </a:r>
                      <a:r>
                        <a:rPr lang="en-US" altLang="ko-KR" sz="1400" b="0" kern="1200" spc="-150" baseline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VI)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90</a:t>
                      </a:r>
                      <a:r>
                        <a:rPr lang="ko-KR" altLang="en-US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점</a:t>
                      </a:r>
                      <a:endParaRPr lang="en-US" altLang="ko-KR" sz="1400" b="0" kern="1200" spc="-15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82935" marR="82935" marT="39095" marB="390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145" name="직선 연결선 144"/>
          <p:cNvCxnSpPr/>
          <p:nvPr/>
        </p:nvCxnSpPr>
        <p:spPr>
          <a:xfrm>
            <a:off x="2634085" y="2644283"/>
            <a:ext cx="0" cy="335050"/>
          </a:xfrm>
          <a:prstGeom prst="line">
            <a:avLst/>
          </a:prstGeom>
          <a:ln w="28575" cap="rnd">
            <a:solidFill>
              <a:srgbClr val="87B4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3979125" y="2644283"/>
            <a:ext cx="0" cy="335050"/>
          </a:xfrm>
          <a:prstGeom prst="line">
            <a:avLst/>
          </a:prstGeom>
          <a:ln w="28575" cap="rnd">
            <a:solidFill>
              <a:srgbClr val="87B4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5324165" y="2644283"/>
            <a:ext cx="0" cy="335050"/>
          </a:xfrm>
          <a:prstGeom prst="line">
            <a:avLst/>
          </a:prstGeom>
          <a:ln w="28575" cap="rnd">
            <a:solidFill>
              <a:srgbClr val="87B4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직선 연결선 147"/>
          <p:cNvCxnSpPr/>
          <p:nvPr/>
        </p:nvCxnSpPr>
        <p:spPr>
          <a:xfrm>
            <a:off x="2634085" y="4984223"/>
            <a:ext cx="0" cy="335050"/>
          </a:xfrm>
          <a:prstGeom prst="line">
            <a:avLst/>
          </a:prstGeom>
          <a:ln w="28575" cap="rnd">
            <a:solidFill>
              <a:srgbClr val="4F8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3979125" y="4984223"/>
            <a:ext cx="0" cy="335050"/>
          </a:xfrm>
          <a:prstGeom prst="line">
            <a:avLst/>
          </a:prstGeom>
          <a:ln w="28575" cap="rnd">
            <a:solidFill>
              <a:srgbClr val="4F8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직선 연결선 149"/>
          <p:cNvCxnSpPr/>
          <p:nvPr/>
        </p:nvCxnSpPr>
        <p:spPr>
          <a:xfrm>
            <a:off x="5324165" y="4984223"/>
            <a:ext cx="0" cy="335050"/>
          </a:xfrm>
          <a:prstGeom prst="line">
            <a:avLst/>
          </a:prstGeom>
          <a:ln w="28575" cap="rnd">
            <a:solidFill>
              <a:srgbClr val="4F8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직선 연결선 150"/>
          <p:cNvCxnSpPr/>
          <p:nvPr/>
        </p:nvCxnSpPr>
        <p:spPr>
          <a:xfrm>
            <a:off x="2634462" y="4154469"/>
            <a:ext cx="0" cy="363402"/>
          </a:xfrm>
          <a:prstGeom prst="line">
            <a:avLst/>
          </a:prstGeom>
          <a:ln w="28575" cap="rnd">
            <a:solidFill>
              <a:srgbClr val="4BAC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직선 연결선 151"/>
          <p:cNvCxnSpPr/>
          <p:nvPr/>
        </p:nvCxnSpPr>
        <p:spPr>
          <a:xfrm>
            <a:off x="5324289" y="4154469"/>
            <a:ext cx="0" cy="363402"/>
          </a:xfrm>
          <a:prstGeom prst="line">
            <a:avLst/>
          </a:prstGeom>
          <a:ln w="28575" cap="rnd">
            <a:solidFill>
              <a:srgbClr val="4BAC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3979375" y="4154469"/>
            <a:ext cx="0" cy="363402"/>
          </a:xfrm>
          <a:prstGeom prst="line">
            <a:avLst/>
          </a:prstGeom>
          <a:ln w="28575" cap="rnd">
            <a:solidFill>
              <a:srgbClr val="4BAC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그룹 8"/>
          <p:cNvGrpSpPr/>
          <p:nvPr/>
        </p:nvGrpSpPr>
        <p:grpSpPr>
          <a:xfrm>
            <a:off x="1366030" y="5641534"/>
            <a:ext cx="5252517" cy="1199350"/>
            <a:chOff x="1366030" y="4921454"/>
            <a:chExt cx="5252517" cy="1199350"/>
          </a:xfrm>
        </p:grpSpPr>
        <p:grpSp>
          <p:nvGrpSpPr>
            <p:cNvPr id="5" name="그룹 5"/>
            <p:cNvGrpSpPr/>
            <p:nvPr/>
          </p:nvGrpSpPr>
          <p:grpSpPr>
            <a:xfrm>
              <a:off x="1366030" y="4927634"/>
              <a:ext cx="1215545" cy="1193170"/>
              <a:chOff x="-2043608" y="5220072"/>
              <a:chExt cx="1274834" cy="1193170"/>
            </a:xfrm>
          </p:grpSpPr>
          <p:cxnSp>
            <p:nvCxnSpPr>
              <p:cNvPr id="97" name="직선 연결선 96"/>
              <p:cNvCxnSpPr/>
              <p:nvPr/>
            </p:nvCxnSpPr>
            <p:spPr>
              <a:xfrm>
                <a:off x="-1883157" y="5819254"/>
                <a:ext cx="951695" cy="0"/>
              </a:xfrm>
              <a:prstGeom prst="line">
                <a:avLst/>
              </a:prstGeom>
              <a:ln w="28575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모서리가 둥근 직사각형 68"/>
              <p:cNvSpPr/>
              <p:nvPr/>
            </p:nvSpPr>
            <p:spPr>
              <a:xfrm>
                <a:off x="-2043608" y="5220072"/>
                <a:ext cx="1274834" cy="1193170"/>
              </a:xfrm>
              <a:prstGeom prst="roundRect">
                <a:avLst/>
              </a:prstGeom>
              <a:noFill/>
              <a:ln w="82550" cmpd="thickThin">
                <a:solidFill>
                  <a:srgbClr val="8064A2">
                    <a:alpha val="95000"/>
                  </a:srgbClr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ko-KR" altLang="en-US" sz="1200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</p:grpSp>
        <p:grpSp>
          <p:nvGrpSpPr>
            <p:cNvPr id="6" name="그룹 78"/>
            <p:cNvGrpSpPr/>
            <p:nvPr/>
          </p:nvGrpSpPr>
          <p:grpSpPr>
            <a:xfrm>
              <a:off x="2711161" y="4925037"/>
              <a:ext cx="1215545" cy="1193170"/>
              <a:chOff x="-2043608" y="5220072"/>
              <a:chExt cx="1274834" cy="1193170"/>
            </a:xfrm>
          </p:grpSpPr>
          <p:cxnSp>
            <p:nvCxnSpPr>
              <p:cNvPr id="80" name="직선 연결선 79"/>
              <p:cNvCxnSpPr/>
              <p:nvPr/>
            </p:nvCxnSpPr>
            <p:spPr>
              <a:xfrm>
                <a:off x="-1883157" y="5819254"/>
                <a:ext cx="951695" cy="0"/>
              </a:xfrm>
              <a:prstGeom prst="line">
                <a:avLst/>
              </a:prstGeom>
              <a:ln w="28575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모서리가 둥근 직사각형 80"/>
              <p:cNvSpPr/>
              <p:nvPr/>
            </p:nvSpPr>
            <p:spPr>
              <a:xfrm>
                <a:off x="-2043608" y="5220072"/>
                <a:ext cx="1274834" cy="1193170"/>
              </a:xfrm>
              <a:prstGeom prst="roundRect">
                <a:avLst/>
              </a:prstGeom>
              <a:noFill/>
              <a:ln w="82550" cmpd="thickThin">
                <a:solidFill>
                  <a:srgbClr val="8064A2">
                    <a:alpha val="95000"/>
                  </a:srgbClr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ko-KR" altLang="en-US" sz="1200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</p:grpSp>
        <p:grpSp>
          <p:nvGrpSpPr>
            <p:cNvPr id="7" name="그룹 81"/>
            <p:cNvGrpSpPr/>
            <p:nvPr/>
          </p:nvGrpSpPr>
          <p:grpSpPr>
            <a:xfrm>
              <a:off x="4054110" y="4924051"/>
              <a:ext cx="1215545" cy="1193170"/>
              <a:chOff x="-2043608" y="5220072"/>
              <a:chExt cx="1274834" cy="1193170"/>
            </a:xfrm>
          </p:grpSpPr>
          <p:cxnSp>
            <p:nvCxnSpPr>
              <p:cNvPr id="83" name="직선 연결선 82"/>
              <p:cNvCxnSpPr/>
              <p:nvPr/>
            </p:nvCxnSpPr>
            <p:spPr>
              <a:xfrm>
                <a:off x="-1883157" y="5819254"/>
                <a:ext cx="951695" cy="0"/>
              </a:xfrm>
              <a:prstGeom prst="line">
                <a:avLst/>
              </a:prstGeom>
              <a:ln w="28575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4" name="모서리가 둥근 직사각형 83"/>
              <p:cNvSpPr/>
              <p:nvPr/>
            </p:nvSpPr>
            <p:spPr>
              <a:xfrm>
                <a:off x="-2043608" y="5220072"/>
                <a:ext cx="1274834" cy="1193170"/>
              </a:xfrm>
              <a:prstGeom prst="roundRect">
                <a:avLst/>
              </a:prstGeom>
              <a:noFill/>
              <a:ln w="82550" cmpd="thickThin">
                <a:solidFill>
                  <a:srgbClr val="8064A2">
                    <a:alpha val="95000"/>
                  </a:srgbClr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ko-KR" altLang="en-US" sz="1200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</p:grpSp>
        <p:grpSp>
          <p:nvGrpSpPr>
            <p:cNvPr id="8" name="그룹 84"/>
            <p:cNvGrpSpPr/>
            <p:nvPr/>
          </p:nvGrpSpPr>
          <p:grpSpPr>
            <a:xfrm>
              <a:off x="5403002" y="4921454"/>
              <a:ext cx="1215545" cy="1193170"/>
              <a:chOff x="-2043608" y="5220072"/>
              <a:chExt cx="1274834" cy="1193170"/>
            </a:xfrm>
          </p:grpSpPr>
          <p:cxnSp>
            <p:nvCxnSpPr>
              <p:cNvPr id="91" name="직선 연결선 90"/>
              <p:cNvCxnSpPr/>
              <p:nvPr/>
            </p:nvCxnSpPr>
            <p:spPr>
              <a:xfrm>
                <a:off x="-1883157" y="5819254"/>
                <a:ext cx="951695" cy="0"/>
              </a:xfrm>
              <a:prstGeom prst="line">
                <a:avLst/>
              </a:prstGeom>
              <a:ln w="28575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" name="모서리가 둥근 직사각형 92"/>
              <p:cNvSpPr/>
              <p:nvPr/>
            </p:nvSpPr>
            <p:spPr>
              <a:xfrm>
                <a:off x="-2043608" y="5220072"/>
                <a:ext cx="1274834" cy="1193170"/>
              </a:xfrm>
              <a:prstGeom prst="roundRect">
                <a:avLst/>
              </a:prstGeom>
              <a:noFill/>
              <a:ln w="82550" cmpd="thickThin">
                <a:solidFill>
                  <a:srgbClr val="8064A2">
                    <a:alpha val="95000"/>
                  </a:srgbClr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ko-KR" altLang="en-US" sz="1200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</p:grpSp>
      </p:grpSp>
      <p:graphicFrame>
        <p:nvGraphicFramePr>
          <p:cNvPr id="103" name="표 10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1275723"/>
              </p:ext>
            </p:extLst>
          </p:nvPr>
        </p:nvGraphicFramePr>
        <p:xfrm>
          <a:off x="1362310" y="7103699"/>
          <a:ext cx="5277116" cy="4926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3733"/>
                <a:gridCol w="1267501"/>
                <a:gridCol w="1345743"/>
                <a:gridCol w="1340139"/>
              </a:tblGrid>
              <a:tr h="4926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1. </a:t>
                      </a: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사업운영  전  과정의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참여 소통  체계 강화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accent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ea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None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1.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무재해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·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재난 안전 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indent="0" algn="l" ea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None/>
                      </a:pP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대응체계 강화 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1</a:t>
                      </a: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경쟁력  있는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특화   사업  개발  추진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1. 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지역사회  협력 체계를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통한  사회적  지원  확대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5" name="표 10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2885743"/>
              </p:ext>
            </p:extLst>
          </p:nvPr>
        </p:nvGraphicFramePr>
        <p:xfrm>
          <a:off x="1362310" y="7596336"/>
          <a:ext cx="5277116" cy="576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3733"/>
                <a:gridCol w="1267501"/>
                <a:gridCol w="1345743"/>
                <a:gridCol w="1340139"/>
              </a:tblGrid>
              <a:tr h="5760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2.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공정사회  구현을  위한 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투명  경영  실천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accent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ea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None/>
                      </a:pP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2.  F M S 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기반</a:t>
                      </a: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전문적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indent="0" algn="l" ea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None/>
                      </a:pP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시설  안전관리  고도화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2</a:t>
                      </a: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적극행정 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·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혁신성장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을  위한  붐 업 활동  강화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2. 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지역상권  활성화  및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소상공인  지원  확대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6" name="표 10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5219103"/>
              </p:ext>
            </p:extLst>
          </p:nvPr>
        </p:nvGraphicFramePr>
        <p:xfrm>
          <a:off x="1362310" y="8172400"/>
          <a:ext cx="5277116" cy="504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3733"/>
                <a:gridCol w="1267501"/>
                <a:gridCol w="1345743"/>
                <a:gridCol w="1340139"/>
              </a:tblGrid>
              <a:tr h="5040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3.  VOC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분석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강화  및  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050" b="0" kern="1200" spc="-15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고객체감형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서비스  개발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accent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ea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None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3.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탄소중립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·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그린뉴딜  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indent="0" algn="l" ea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None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연계사업  추진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3</a:t>
                      </a: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 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WLH</a:t>
                      </a: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기반의  혁신성과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창출   인재 양성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3. 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자원 공유  개방을 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통한  지역사회  공헌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4" name="모서리가 둥근 직사각형 53"/>
          <p:cNvSpPr/>
          <p:nvPr/>
        </p:nvSpPr>
        <p:spPr>
          <a:xfrm>
            <a:off x="1297021" y="3275856"/>
            <a:ext cx="5383727" cy="615677"/>
          </a:xfrm>
          <a:prstGeom prst="roundRect">
            <a:avLst>
              <a:gd name="adj" fmla="val 24889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/>
            <a:endParaRPr lang="ko-KR" altLang="en-US"/>
          </a:p>
        </p:txBody>
      </p:sp>
      <p:sp>
        <p:nvSpPr>
          <p:cNvPr id="55" name="모서리가 둥근 직사각형 54"/>
          <p:cNvSpPr/>
          <p:nvPr/>
        </p:nvSpPr>
        <p:spPr>
          <a:xfrm>
            <a:off x="188640" y="3275856"/>
            <a:ext cx="998419" cy="61567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5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경영방침</a:t>
            </a:r>
            <a:endParaRPr lang="ko-KR" altLang="en-US" sz="15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aphicFrame>
        <p:nvGraphicFramePr>
          <p:cNvPr id="56" name="표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4662575"/>
              </p:ext>
            </p:extLst>
          </p:nvPr>
        </p:nvGraphicFramePr>
        <p:xfrm>
          <a:off x="1297568" y="3347010"/>
          <a:ext cx="5343093" cy="5049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1392"/>
                <a:gridCol w="1728192"/>
                <a:gridCol w="1843509"/>
              </a:tblGrid>
              <a:tr h="36687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baseline="0" dirty="0" smtClean="0">
                          <a:solidFill>
                            <a:schemeClr val="accent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윤리경영</a:t>
                      </a:r>
                      <a:r>
                        <a:rPr lang="en-US" altLang="ko-KR" sz="1400" b="0" baseline="0" dirty="0" smtClean="0">
                          <a:solidFill>
                            <a:schemeClr val="accent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baseline="0" dirty="0" smtClean="0">
                          <a:solidFill>
                            <a:schemeClr val="accent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지속가능  미래</a:t>
                      </a:r>
                      <a:endParaRPr lang="ko-KR" altLang="en-US" sz="1400" b="0" baseline="0" dirty="0">
                        <a:solidFill>
                          <a:schemeClr val="accent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82935" marR="82935" marT="39095" marB="39095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baseline="0" dirty="0" smtClean="0">
                          <a:solidFill>
                            <a:schemeClr val="accent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도전</a:t>
                      </a:r>
                      <a:r>
                        <a:rPr lang="en-US" altLang="ko-KR" sz="1400" b="0" baseline="0" dirty="0" smtClean="0">
                          <a:solidFill>
                            <a:schemeClr val="accent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baseline="0" dirty="0" smtClean="0">
                          <a:solidFill>
                            <a:schemeClr val="accent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혁신과  변화</a:t>
                      </a:r>
                      <a:endParaRPr lang="ko-KR" altLang="en-US" sz="1400" b="0" baseline="0" dirty="0">
                        <a:solidFill>
                          <a:schemeClr val="accent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82935" marR="82935" marT="39095" marB="390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-150" baseline="0" dirty="0" smtClean="0">
                          <a:solidFill>
                            <a:schemeClr val="accent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인재양성</a:t>
                      </a:r>
                      <a:r>
                        <a:rPr lang="en-US" altLang="ko-KR" sz="1400" b="0" kern="1200" spc="-150" baseline="0" dirty="0" smtClean="0">
                          <a:solidFill>
                            <a:schemeClr val="accent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,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-150" baseline="0" dirty="0" smtClean="0">
                          <a:solidFill>
                            <a:schemeClr val="accent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신나는  일터</a:t>
                      </a:r>
                      <a:endParaRPr lang="en-US" altLang="ko-KR" sz="1400" b="0" kern="1200" spc="-150" baseline="0" dirty="0" smtClean="0">
                        <a:solidFill>
                          <a:schemeClr val="accent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82935" marR="82935" marT="39095" marB="39095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57" name="직선 연결선 56"/>
          <p:cNvCxnSpPr/>
          <p:nvPr/>
        </p:nvCxnSpPr>
        <p:spPr>
          <a:xfrm>
            <a:off x="3140968" y="3416169"/>
            <a:ext cx="0" cy="335050"/>
          </a:xfrm>
          <a:prstGeom prst="line">
            <a:avLst/>
          </a:prstGeom>
          <a:ln w="28575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연결선 57"/>
          <p:cNvCxnSpPr/>
          <p:nvPr/>
        </p:nvCxnSpPr>
        <p:spPr>
          <a:xfrm>
            <a:off x="4797152" y="3403976"/>
            <a:ext cx="0" cy="335050"/>
          </a:xfrm>
          <a:prstGeom prst="line">
            <a:avLst/>
          </a:prstGeom>
          <a:ln w="28575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387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6855</TotalTime>
  <Words>233</Words>
  <Application>Microsoft Office PowerPoint</Application>
  <PresentationFormat>화면 슬라이드 쇼(4:3)</PresentationFormat>
  <Paragraphs>83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HY울릉도M</vt:lpstr>
      <vt:lpstr>HY헤드라인M</vt:lpstr>
      <vt:lpstr>맑은 고딕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CS-박지영</cp:lastModifiedBy>
  <cp:revision>160</cp:revision>
  <cp:lastPrinted>2021-07-22T01:02:23Z</cp:lastPrinted>
  <dcterms:created xsi:type="dcterms:W3CDTF">2018-02-19T11:11:13Z</dcterms:created>
  <dcterms:modified xsi:type="dcterms:W3CDTF">2022-08-05T07:01:24Z</dcterms:modified>
</cp:coreProperties>
</file>