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6" r:id="rId2"/>
  </p:sldIdLst>
  <p:sldSz cx="6858000" cy="9144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기본 구역" id="{CC7A1890-88A5-49FE-B0C8-1AF6E9747DC3}">
          <p14:sldIdLst/>
        </p14:section>
        <p14:section name="제목 없는 구역" id="{A26EEA0F-3C12-4B5C-81E1-0D12C7CC920B}">
          <p14:sldIdLst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F2D4C"/>
    <a:srgbClr val="8064A2"/>
    <a:srgbClr val="4F81BD"/>
    <a:srgbClr val="4BACC6"/>
    <a:srgbClr val="87B44C"/>
    <a:srgbClr val="F79646"/>
    <a:srgbClr val="C0504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38" autoAdjust="0"/>
    <p:restoredTop sz="95349" autoAdjust="0"/>
  </p:normalViewPr>
  <p:slideViewPr>
    <p:cSldViewPr>
      <p:cViewPr>
        <p:scale>
          <a:sx n="101" d="100"/>
          <a:sy n="101" d="100"/>
        </p:scale>
        <p:origin x="-3114" y="732"/>
      </p:cViewPr>
      <p:guideLst>
        <p:guide orient="horz" pos="839"/>
        <p:guide orient="horz" pos="3243"/>
        <p:guide pos="4247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fld id="{4E359915-2B28-4E22-BE74-64FECEC0149F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5" rIns="91432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32" tIns="45715" rIns="91432" bIns="4571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fld id="{AB5BB673-30F6-4069-8AB0-CDCC5E5EA1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62431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mtClean="0"/>
              <a:t>2017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BB673-30F6-4069-8AB0-CDCC5E5EA1B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82389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396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3851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046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9300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1667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89158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9293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19269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5795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5216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2149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227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오각형 11"/>
          <p:cNvSpPr/>
          <p:nvPr/>
        </p:nvSpPr>
        <p:spPr>
          <a:xfrm rot="16200000" flipV="1">
            <a:off x="179277" y="951366"/>
            <a:ext cx="941155" cy="1161644"/>
          </a:xfrm>
          <a:prstGeom prst="homePlate">
            <a:avLst>
              <a:gd name="adj" fmla="val 26572"/>
            </a:avLst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0000">
                <a:schemeClr val="accent2"/>
              </a:gs>
            </a:gsLst>
            <a:lin ang="0" scaled="1"/>
          </a:gradFill>
          <a:ln w="635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 rot="16200000" flipV="1">
            <a:off x="179277" y="1000321"/>
            <a:ext cx="941155" cy="1161644"/>
          </a:xfrm>
          <a:prstGeom prst="homePlate">
            <a:avLst>
              <a:gd name="adj" fmla="val 26572"/>
            </a:avLst>
          </a:prstGeom>
          <a:noFill/>
          <a:ln w="6350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6734" y="1374821"/>
            <a:ext cx="899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 </a:t>
            </a:r>
            <a:r>
              <a:rPr lang="ko-KR" altLang="en-US" dirty="0" err="1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션</a:t>
            </a:r>
            <a:endParaRPr lang="ko-KR" altLang="en-US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오각형 17"/>
          <p:cNvSpPr/>
          <p:nvPr/>
        </p:nvSpPr>
        <p:spPr>
          <a:xfrm rot="16200000" flipV="1">
            <a:off x="160370" y="1690354"/>
            <a:ext cx="977478" cy="1160149"/>
          </a:xfrm>
          <a:prstGeom prst="homePlate">
            <a:avLst>
              <a:gd name="adj" fmla="val 26572"/>
            </a:avLst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0000">
                <a:srgbClr val="F68B32"/>
              </a:gs>
            </a:gsLst>
            <a:lin ang="0" scaled="1"/>
          </a:gradFill>
          <a:ln w="635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5087" y="2128210"/>
            <a:ext cx="911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비 전</a:t>
            </a:r>
            <a:endParaRPr lang="ko-KR" altLang="en-US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오각형 19"/>
          <p:cNvSpPr/>
          <p:nvPr/>
        </p:nvSpPr>
        <p:spPr>
          <a:xfrm rot="16200000" flipV="1">
            <a:off x="158701" y="1739470"/>
            <a:ext cx="980813" cy="1160150"/>
          </a:xfrm>
          <a:prstGeom prst="homePlate">
            <a:avLst>
              <a:gd name="adj" fmla="val 26572"/>
            </a:avLst>
          </a:prstGeom>
          <a:noFill/>
          <a:ln w="6350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오각형 23"/>
          <p:cNvSpPr/>
          <p:nvPr/>
        </p:nvSpPr>
        <p:spPr>
          <a:xfrm rot="16200000" flipV="1">
            <a:off x="163212" y="2455184"/>
            <a:ext cx="972028" cy="1160381"/>
          </a:xfrm>
          <a:prstGeom prst="homePlate">
            <a:avLst>
              <a:gd name="adj" fmla="val 26572"/>
            </a:avLst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60000">
                <a:srgbClr val="82AD49"/>
              </a:gs>
            </a:gsLst>
            <a:lin ang="0" scaled="1"/>
          </a:gradFill>
          <a:ln w="635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037" y="2879493"/>
            <a:ext cx="1101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핵심가치</a:t>
            </a:r>
            <a:endParaRPr lang="ko-KR" altLang="en-US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6" name="오각형 25"/>
          <p:cNvSpPr/>
          <p:nvPr/>
        </p:nvSpPr>
        <p:spPr>
          <a:xfrm rot="16200000" flipV="1">
            <a:off x="160515" y="2490018"/>
            <a:ext cx="977418" cy="1160383"/>
          </a:xfrm>
          <a:prstGeom prst="homePlate">
            <a:avLst>
              <a:gd name="adj" fmla="val 26572"/>
            </a:avLst>
          </a:prstGeom>
          <a:noFill/>
          <a:ln w="6350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2" name="오각형 31"/>
          <p:cNvSpPr/>
          <p:nvPr/>
        </p:nvSpPr>
        <p:spPr>
          <a:xfrm rot="16200000" flipV="1">
            <a:off x="125427" y="3252348"/>
            <a:ext cx="1050694" cy="1163478"/>
          </a:xfrm>
          <a:prstGeom prst="homePlate">
            <a:avLst>
              <a:gd name="adj" fmla="val 26572"/>
            </a:avLst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60000">
                <a:schemeClr val="accent5"/>
              </a:gs>
            </a:gsLst>
            <a:lin ang="0" scaled="1"/>
          </a:gradFill>
          <a:ln w="635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038" y="3687854"/>
            <a:ext cx="110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경영목표</a:t>
            </a:r>
            <a:endParaRPr lang="ko-KR" altLang="en-US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4" name="오각형 33"/>
          <p:cNvSpPr/>
          <p:nvPr/>
        </p:nvSpPr>
        <p:spPr>
          <a:xfrm rot="16200000" flipV="1">
            <a:off x="123263" y="3282730"/>
            <a:ext cx="1055021" cy="1163478"/>
          </a:xfrm>
          <a:prstGeom prst="homePlate">
            <a:avLst>
              <a:gd name="adj" fmla="val 26572"/>
            </a:avLst>
          </a:prstGeom>
          <a:noFill/>
          <a:ln w="6350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2" name="그룹 93"/>
          <p:cNvGrpSpPr/>
          <p:nvPr/>
        </p:nvGrpSpPr>
        <p:grpSpPr>
          <a:xfrm>
            <a:off x="1142570" y="1343852"/>
            <a:ext cx="5571795" cy="601744"/>
            <a:chOff x="1236235" y="1982488"/>
            <a:chExt cx="5478130" cy="601744"/>
          </a:xfrm>
        </p:grpSpPr>
        <p:sp>
          <p:nvSpPr>
            <p:cNvPr id="15" name="모서리가 둥근 직사각형 14"/>
            <p:cNvSpPr/>
            <p:nvPr/>
          </p:nvSpPr>
          <p:spPr>
            <a:xfrm>
              <a:off x="1236235" y="1982488"/>
              <a:ext cx="5472535" cy="601744"/>
            </a:xfrm>
            <a:prstGeom prst="roundRect">
              <a:avLst>
                <a:gd name="adj" fmla="val 24889"/>
              </a:avLst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1241832" y="1982488"/>
              <a:ext cx="5472533" cy="601744"/>
            </a:xfrm>
            <a:prstGeom prst="roundRect">
              <a:avLst>
                <a:gd name="adj" fmla="val 0"/>
              </a:avLst>
            </a:prstGeom>
            <a:noFill/>
            <a:ln w="28575"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고객행복경영으로 구민생활의 편익과 복지에 기여</a:t>
              </a:r>
            </a:p>
          </p:txBody>
        </p:sp>
      </p:grpSp>
      <p:grpSp>
        <p:nvGrpSpPr>
          <p:cNvPr id="3" name="그룹 92"/>
          <p:cNvGrpSpPr/>
          <p:nvPr/>
        </p:nvGrpSpPr>
        <p:grpSpPr>
          <a:xfrm>
            <a:off x="1138881" y="2075144"/>
            <a:ext cx="5569890" cy="628631"/>
            <a:chOff x="1232513" y="2713780"/>
            <a:chExt cx="5476257" cy="628631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1232513" y="2713780"/>
              <a:ext cx="5469988" cy="628631"/>
            </a:xfrm>
            <a:prstGeom prst="roundRect">
              <a:avLst>
                <a:gd name="adj" fmla="val 24889"/>
              </a:avLst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1245470" y="2794078"/>
              <a:ext cx="5463300" cy="495079"/>
            </a:xfrm>
            <a:prstGeom prst="roundRect">
              <a:avLst>
                <a:gd name="adj" fmla="val 0"/>
              </a:avLst>
            </a:prstGeom>
            <a:noFill/>
            <a:ln w="28575"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750" spc="110" dirty="0" smtClean="0">
                  <a:solidFill>
                    <a:srgbClr val="CD6209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구민의 행복과 시설의 가치를 높이는 일등 공기업</a:t>
              </a:r>
              <a:endParaRPr lang="ko-KR" altLang="en-US" sz="1750" spc="110" dirty="0">
                <a:solidFill>
                  <a:srgbClr val="CD6209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4" name="그룹 91"/>
          <p:cNvGrpSpPr/>
          <p:nvPr/>
        </p:nvGrpSpPr>
        <p:grpSpPr>
          <a:xfrm>
            <a:off x="1143745" y="2854747"/>
            <a:ext cx="5558756" cy="626492"/>
            <a:chOff x="1237191" y="3493383"/>
            <a:chExt cx="5465310" cy="626492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1237191" y="3493383"/>
              <a:ext cx="5465310" cy="626492"/>
            </a:xfrm>
            <a:prstGeom prst="roundRect">
              <a:avLst>
                <a:gd name="adj" fmla="val 24889"/>
              </a:avLst>
            </a:prstGeom>
            <a:solidFill>
              <a:schemeClr val="bg1"/>
            </a:solidFill>
            <a:ln>
              <a:solidFill>
                <a:srgbClr val="87B4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" name="직선 연결선 27"/>
            <p:cNvCxnSpPr/>
            <p:nvPr/>
          </p:nvCxnSpPr>
          <p:spPr>
            <a:xfrm>
              <a:off x="3066302" y="3645055"/>
              <a:ext cx="0" cy="366933"/>
            </a:xfrm>
            <a:prstGeom prst="line">
              <a:avLst/>
            </a:prstGeom>
            <a:ln w="28575" cap="rnd">
              <a:solidFill>
                <a:srgbClr val="87B4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4889577" y="3645055"/>
              <a:ext cx="0" cy="366933"/>
            </a:xfrm>
            <a:prstGeom prst="line">
              <a:avLst/>
            </a:prstGeom>
            <a:ln w="28575" cap="rnd">
              <a:solidFill>
                <a:srgbClr val="87B4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50037192"/>
              </p:ext>
            </p:extLst>
          </p:nvPr>
        </p:nvGraphicFramePr>
        <p:xfrm>
          <a:off x="1133745" y="2954405"/>
          <a:ext cx="5543439" cy="429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813"/>
                <a:gridCol w="1847813"/>
                <a:gridCol w="1847813"/>
              </a:tblGrid>
              <a:tr h="4290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감 동</a:t>
                      </a:r>
                      <a:endParaRPr lang="ko-KR" altLang="en-US" sz="2000" b="0" dirty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 전</a:t>
                      </a:r>
                      <a:endParaRPr lang="ko-KR" altLang="en-US" sz="2000" b="0" dirty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효 율</a:t>
                      </a:r>
                      <a:endParaRPr lang="en-US" altLang="ko-KR" sz="2000" b="0" kern="1200" spc="-150" dirty="0" smtClean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5" name="그룹 90"/>
          <p:cNvGrpSpPr/>
          <p:nvPr/>
        </p:nvGrpSpPr>
        <p:grpSpPr>
          <a:xfrm>
            <a:off x="1141427" y="3622292"/>
            <a:ext cx="5572938" cy="685330"/>
            <a:chOff x="1235111" y="4260928"/>
            <a:chExt cx="5479254" cy="685330"/>
          </a:xfrm>
        </p:grpSpPr>
        <p:sp>
          <p:nvSpPr>
            <p:cNvPr id="35" name="모서리가 둥근 직사각형 34"/>
            <p:cNvSpPr/>
            <p:nvPr/>
          </p:nvSpPr>
          <p:spPr>
            <a:xfrm>
              <a:off x="1235111" y="4260928"/>
              <a:ext cx="5479254" cy="685330"/>
            </a:xfrm>
            <a:prstGeom prst="roundRect">
              <a:avLst>
                <a:gd name="adj" fmla="val 24889"/>
              </a:avLst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3073352" y="4404601"/>
              <a:ext cx="0" cy="397984"/>
            </a:xfrm>
            <a:prstGeom prst="line">
              <a:avLst/>
            </a:prstGeom>
            <a:ln w="28575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4902444" y="4404601"/>
              <a:ext cx="0" cy="397984"/>
            </a:xfrm>
            <a:prstGeom prst="line">
              <a:avLst/>
            </a:prstGeom>
            <a:ln w="28575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62112425"/>
              </p:ext>
            </p:extLst>
          </p:nvPr>
        </p:nvGraphicFramePr>
        <p:xfrm>
          <a:off x="1158932" y="3765965"/>
          <a:ext cx="553638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5461"/>
                <a:gridCol w="1845461"/>
                <a:gridCol w="1845461"/>
              </a:tblGrid>
              <a:tr h="27003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spc="-15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고객만족도 </a:t>
                      </a:r>
                      <a:r>
                        <a:rPr lang="en-US" altLang="ko-KR" sz="1800" b="0" kern="1200" spc="-15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800" b="0" kern="1200" spc="-15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위</a:t>
                      </a:r>
                      <a:endParaRPr lang="ko-KR" altLang="en-US" sz="1800" b="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spc="-15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안전사고 </a:t>
                      </a:r>
                      <a:r>
                        <a:rPr lang="en-US" altLang="ko-KR" sz="1800" b="0" kern="1200" spc="-15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Zero</a:t>
                      </a:r>
                      <a:endParaRPr lang="ko-KR" altLang="en-US" sz="1800" b="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spc="-15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경영개선 </a:t>
                      </a:r>
                      <a:r>
                        <a:rPr lang="en-US" altLang="ko-KR" sz="1800" b="0" kern="1200" spc="-15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110%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0" y="386535"/>
            <a:ext cx="68580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ko-KR" altLang="en-US" sz="24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동작구시설관리공단  </a:t>
            </a:r>
            <a:r>
              <a:rPr lang="en-US" altLang="ko-KR" sz="3600" b="1" dirty="0">
                <a:solidFill>
                  <a:srgbClr val="FF66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VISION</a:t>
            </a:r>
            <a:r>
              <a:rPr lang="en-US" altLang="ko-KR" sz="24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ko-KR" altLang="en-US" sz="24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전략 </a:t>
            </a:r>
            <a:r>
              <a:rPr lang="ko-KR" altLang="en-US" sz="2400" b="1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체계도</a:t>
            </a:r>
            <a:endParaRPr lang="ko-KR" altLang="en-US" sz="24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2575276" y="0"/>
            <a:ext cx="4282724" cy="144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그룹 66"/>
          <p:cNvGrpSpPr/>
          <p:nvPr/>
        </p:nvGrpSpPr>
        <p:grpSpPr>
          <a:xfrm>
            <a:off x="1772" y="0"/>
            <a:ext cx="2630577" cy="144000"/>
            <a:chOff x="2362" y="0"/>
            <a:chExt cx="3435448" cy="108000"/>
          </a:xfrm>
        </p:grpSpPr>
        <p:sp>
          <p:nvSpPr>
            <p:cNvPr id="68" name="직사각형 67"/>
            <p:cNvSpPr/>
            <p:nvPr/>
          </p:nvSpPr>
          <p:spPr>
            <a:xfrm>
              <a:off x="2362" y="0"/>
              <a:ext cx="576000" cy="1080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574252" y="0"/>
              <a:ext cx="576000" cy="108000"/>
            </a:xfrm>
            <a:prstGeom prst="rect">
              <a:avLst/>
            </a:prstGeom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1146142" y="0"/>
              <a:ext cx="576000" cy="108000"/>
            </a:xfrm>
            <a:prstGeom prst="rect">
              <a:avLst/>
            </a:prstGeom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5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1718032" y="0"/>
              <a:ext cx="576000" cy="108000"/>
            </a:xfrm>
            <a:prstGeom prst="rect">
              <a:avLst/>
            </a:prstGeom>
            <a:gradFill>
              <a:gsLst>
                <a:gs pos="0">
                  <a:schemeClr val="accent3">
                    <a:lumMod val="40000"/>
                    <a:lumOff val="60000"/>
                  </a:schemeClr>
                </a:gs>
                <a:gs pos="100000">
                  <a:schemeClr val="accent3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2289922" y="0"/>
              <a:ext cx="576000" cy="108000"/>
            </a:xfrm>
            <a:prstGeom prst="rect">
              <a:avLst/>
            </a:prstGeom>
            <a:gradFill>
              <a:gsLst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rgbClr val="F68B32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861810" y="0"/>
              <a:ext cx="576000" cy="108000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0" name="오각형 39"/>
          <p:cNvSpPr/>
          <p:nvPr/>
        </p:nvSpPr>
        <p:spPr>
          <a:xfrm rot="16200000" flipV="1">
            <a:off x="115216" y="4048877"/>
            <a:ext cx="1068766" cy="1161126"/>
          </a:xfrm>
          <a:prstGeom prst="homePlate">
            <a:avLst>
              <a:gd name="adj" fmla="val 26572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8000">
                <a:schemeClr val="tx2"/>
              </a:gs>
            </a:gsLst>
            <a:lin ang="0" scaled="1"/>
            <a:tileRect/>
          </a:gradFill>
          <a:ln w="635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9038" y="4479099"/>
            <a:ext cx="1101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전략방향</a:t>
            </a:r>
            <a:endParaRPr lang="ko-KR" altLang="en-US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2" name="오각형 41"/>
          <p:cNvSpPr/>
          <p:nvPr/>
        </p:nvSpPr>
        <p:spPr>
          <a:xfrm rot="16200000" flipV="1">
            <a:off x="111434" y="4091907"/>
            <a:ext cx="1076328" cy="1161128"/>
          </a:xfrm>
          <a:prstGeom prst="homePlate">
            <a:avLst>
              <a:gd name="adj" fmla="val 26572"/>
            </a:avLst>
          </a:prstGeom>
          <a:noFill/>
          <a:ln w="6350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7" name="그룹 86"/>
          <p:cNvGrpSpPr/>
          <p:nvPr/>
        </p:nvGrpSpPr>
        <p:grpSpPr>
          <a:xfrm>
            <a:off x="69036" y="4977043"/>
            <a:ext cx="6577062" cy="2025225"/>
            <a:chOff x="51453" y="5615682"/>
            <a:chExt cx="8469444" cy="2556718"/>
          </a:xfrm>
        </p:grpSpPr>
        <p:sp>
          <p:nvSpPr>
            <p:cNvPr id="47" name="오각형 46"/>
            <p:cNvSpPr/>
            <p:nvPr/>
          </p:nvSpPr>
          <p:spPr>
            <a:xfrm rot="16200000" flipV="1">
              <a:off x="-433962" y="6101097"/>
              <a:ext cx="2507020" cy="1536189"/>
            </a:xfrm>
            <a:prstGeom prst="homePlate">
              <a:avLst>
                <a:gd name="adj" fmla="val 19153"/>
              </a:avLst>
            </a:prstGeom>
            <a:gradFill>
              <a:gsLst>
                <a:gs pos="95833">
                  <a:srgbClr val="8064A2"/>
                </a:gs>
                <a:gs pos="0">
                  <a:schemeClr val="accent4">
                    <a:lumMod val="20000"/>
                    <a:lumOff val="80000"/>
                  </a:schemeClr>
                </a:gs>
                <a:gs pos="60000">
                  <a:schemeClr val="accent4"/>
                </a:gs>
              </a:gsLst>
              <a:lin ang="0" scaled="1"/>
            </a:gradFill>
            <a:ln w="635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1456" y="6561075"/>
              <a:ext cx="1493947" cy="738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dirty="0" smtClean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전략과제</a:t>
              </a:r>
              <a:endParaRPr lang="en-US" altLang="ko-KR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성과지표</a:t>
              </a:r>
              <a:r>
                <a:rPr lang="en-US" altLang="ko-KR" sz="1400" dirty="0" smtClean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lang="ko-KR" altLang="en-US" sz="14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9" name="오각형 48"/>
            <p:cNvSpPr/>
            <p:nvPr/>
          </p:nvSpPr>
          <p:spPr>
            <a:xfrm rot="16200000" flipV="1">
              <a:off x="-439494" y="6145263"/>
              <a:ext cx="2518084" cy="1536189"/>
            </a:xfrm>
            <a:prstGeom prst="homePlate">
              <a:avLst>
                <a:gd name="adj" fmla="val 19153"/>
              </a:avLst>
            </a:prstGeom>
            <a:noFill/>
            <a:ln w="63500">
              <a:solidFill>
                <a:srgbClr val="FFFFFF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52" name="타원 51"/>
            <p:cNvSpPr/>
            <p:nvPr/>
          </p:nvSpPr>
          <p:spPr>
            <a:xfrm>
              <a:off x="1659687" y="5925136"/>
              <a:ext cx="2168074" cy="2168074"/>
            </a:xfrm>
            <a:prstGeom prst="ellipse">
              <a:avLst/>
            </a:prstGeom>
            <a:noFill/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타원 52"/>
            <p:cNvSpPr/>
            <p:nvPr/>
          </p:nvSpPr>
          <p:spPr>
            <a:xfrm>
              <a:off x="1735081" y="6000530"/>
              <a:ext cx="2017286" cy="2017286"/>
            </a:xfrm>
            <a:prstGeom prst="ellipse">
              <a:avLst/>
            </a:prstGeom>
            <a:noFill/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타원 53"/>
            <p:cNvSpPr/>
            <p:nvPr/>
          </p:nvSpPr>
          <p:spPr>
            <a:xfrm>
              <a:off x="1795832" y="6061281"/>
              <a:ext cx="1895784" cy="1895784"/>
            </a:xfrm>
            <a:prstGeom prst="ellipse">
              <a:avLst/>
            </a:prstGeom>
            <a:noFill/>
            <a:ln w="158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타원 55"/>
            <p:cNvSpPr/>
            <p:nvPr/>
          </p:nvSpPr>
          <p:spPr>
            <a:xfrm>
              <a:off x="4006255" y="5925136"/>
              <a:ext cx="2168074" cy="2168074"/>
            </a:xfrm>
            <a:prstGeom prst="ellipse">
              <a:avLst/>
            </a:prstGeom>
            <a:noFill/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타원 56"/>
            <p:cNvSpPr/>
            <p:nvPr/>
          </p:nvSpPr>
          <p:spPr>
            <a:xfrm>
              <a:off x="4081649" y="6000530"/>
              <a:ext cx="2017286" cy="2017286"/>
            </a:xfrm>
            <a:prstGeom prst="ellipse">
              <a:avLst/>
            </a:prstGeom>
            <a:noFill/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타원 57"/>
            <p:cNvSpPr/>
            <p:nvPr/>
          </p:nvSpPr>
          <p:spPr>
            <a:xfrm>
              <a:off x="4142400" y="6061281"/>
              <a:ext cx="1895784" cy="1895784"/>
            </a:xfrm>
            <a:prstGeom prst="ellipse">
              <a:avLst/>
            </a:prstGeom>
            <a:noFill/>
            <a:ln w="158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타원 59"/>
            <p:cNvSpPr/>
            <p:nvPr/>
          </p:nvSpPr>
          <p:spPr>
            <a:xfrm>
              <a:off x="6352823" y="5925136"/>
              <a:ext cx="2168074" cy="2168074"/>
            </a:xfrm>
            <a:prstGeom prst="ellipse">
              <a:avLst/>
            </a:prstGeom>
            <a:noFill/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타원 60"/>
            <p:cNvSpPr/>
            <p:nvPr/>
          </p:nvSpPr>
          <p:spPr>
            <a:xfrm>
              <a:off x="6428217" y="6000530"/>
              <a:ext cx="2017286" cy="2017286"/>
            </a:xfrm>
            <a:prstGeom prst="ellipse">
              <a:avLst/>
            </a:prstGeom>
            <a:noFill/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타원 61"/>
            <p:cNvSpPr/>
            <p:nvPr/>
          </p:nvSpPr>
          <p:spPr>
            <a:xfrm>
              <a:off x="6488968" y="6061281"/>
              <a:ext cx="1895784" cy="1895784"/>
            </a:xfrm>
            <a:prstGeom prst="ellipse">
              <a:avLst/>
            </a:prstGeom>
            <a:noFill/>
            <a:ln w="158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89"/>
          <p:cNvGrpSpPr/>
          <p:nvPr/>
        </p:nvGrpSpPr>
        <p:grpSpPr>
          <a:xfrm>
            <a:off x="1145019" y="4413242"/>
            <a:ext cx="5569347" cy="701421"/>
            <a:chOff x="1238643" y="5088319"/>
            <a:chExt cx="5475723" cy="701421"/>
          </a:xfrm>
        </p:grpSpPr>
        <p:sp>
          <p:nvSpPr>
            <p:cNvPr id="43" name="모서리가 둥근 직사각형 42"/>
            <p:cNvSpPr/>
            <p:nvPr/>
          </p:nvSpPr>
          <p:spPr>
            <a:xfrm>
              <a:off x="1238643" y="5088319"/>
              <a:ext cx="5475723" cy="701421"/>
            </a:xfrm>
            <a:prstGeom prst="roundRect">
              <a:avLst>
                <a:gd name="adj" fmla="val 23481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4" name="직선 연결선 43"/>
            <p:cNvCxnSpPr/>
            <p:nvPr/>
          </p:nvCxnSpPr>
          <p:spPr>
            <a:xfrm>
              <a:off x="4896718" y="5232703"/>
              <a:ext cx="0" cy="412653"/>
            </a:xfrm>
            <a:prstGeom prst="line">
              <a:avLst/>
            </a:prstGeom>
            <a:ln w="28575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3056085" y="5232703"/>
              <a:ext cx="0" cy="412653"/>
            </a:xfrm>
            <a:prstGeom prst="line">
              <a:avLst/>
            </a:prstGeom>
            <a:ln w="28575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47636833"/>
              </p:ext>
            </p:extLst>
          </p:nvPr>
        </p:nvGraphicFramePr>
        <p:xfrm>
          <a:off x="1196165" y="4571816"/>
          <a:ext cx="5503914" cy="379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4638"/>
                <a:gridCol w="1834638"/>
                <a:gridCol w="1834638"/>
              </a:tblGrid>
              <a:tr h="37927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고객감동 경영</a:t>
                      </a:r>
                      <a:endParaRPr lang="ko-KR" altLang="en-US" sz="1800" b="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안전우선 경영</a:t>
                      </a:r>
                      <a:endParaRPr lang="ko-KR" altLang="en-US" sz="1800" b="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건전효율 경영</a:t>
                      </a:r>
                      <a:endParaRPr lang="ko-KR" altLang="en-US" sz="1800" b="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5" name="오각형 84"/>
          <p:cNvSpPr/>
          <p:nvPr/>
        </p:nvSpPr>
        <p:spPr>
          <a:xfrm rot="16200000" flipV="1">
            <a:off x="10409" y="6745861"/>
            <a:ext cx="1277497" cy="1160240"/>
          </a:xfrm>
          <a:prstGeom prst="homePlate">
            <a:avLst>
              <a:gd name="adj" fmla="val 26572"/>
            </a:avLst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36000">
                <a:srgbClr val="54416B"/>
              </a:gs>
            </a:gsLst>
            <a:lin ang="0" scaled="1"/>
            <a:tileRect/>
          </a:gradFill>
          <a:ln w="635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8" name="오각형 87"/>
          <p:cNvSpPr/>
          <p:nvPr/>
        </p:nvSpPr>
        <p:spPr>
          <a:xfrm rot="16200000" flipV="1">
            <a:off x="-51743" y="6846374"/>
            <a:ext cx="1400912" cy="1161128"/>
          </a:xfrm>
          <a:prstGeom prst="homePlate">
            <a:avLst>
              <a:gd name="adj" fmla="val 26572"/>
            </a:avLst>
          </a:prstGeom>
          <a:noFill/>
          <a:ln w="6350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5328" y="7170675"/>
            <a:ext cx="1216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Action plan</a:t>
            </a:r>
          </a:p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(39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 과제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2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98" name="표 9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92087479"/>
              </p:ext>
            </p:extLst>
          </p:nvPr>
        </p:nvGraphicFramePr>
        <p:xfrm>
          <a:off x="1242805" y="5523926"/>
          <a:ext cx="5439915" cy="16432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3305"/>
                <a:gridCol w="1813305"/>
                <a:gridCol w="1813305"/>
              </a:tblGrid>
              <a:tr h="1643243">
                <a:tc>
                  <a:txBody>
                    <a:bodyPr/>
                    <a:lstStyle/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고객 경영참여 확대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spc="-15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매우만족서비스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강화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공공서비스 증진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조직활력 제고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일하는 방식의 혁신</a:t>
                      </a:r>
                      <a:endParaRPr lang="ko-KR" altLang="en-US" sz="1200" b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시설안전의 전문성 확보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안전환경 구축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안전의식 확산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시설운영 효율 증대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ko-KR" altLang="en-US" sz="1200" b="0" kern="1200" spc="-15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신성장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동력 창출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청렴문화 정착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노사상생 협력</a:t>
                      </a:r>
                      <a:endParaRPr lang="ko-KR" altLang="en-US" sz="1200" b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5" name="모서리가 둥근 직사각형 104"/>
          <p:cNvSpPr/>
          <p:nvPr/>
        </p:nvSpPr>
        <p:spPr>
          <a:xfrm>
            <a:off x="1180242" y="7092280"/>
            <a:ext cx="5522849" cy="701421"/>
          </a:xfrm>
          <a:prstGeom prst="roundRect">
            <a:avLst>
              <a:gd name="adj" fmla="val 23481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6" name="직선 연결선 105"/>
          <p:cNvCxnSpPr/>
          <p:nvPr/>
        </p:nvCxnSpPr>
        <p:spPr>
          <a:xfrm>
            <a:off x="2978950" y="7208354"/>
            <a:ext cx="0" cy="469271"/>
          </a:xfrm>
          <a:prstGeom prst="line">
            <a:avLst/>
          </a:prstGeom>
          <a:ln w="28575" cap="rnd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4849808" y="7202518"/>
            <a:ext cx="0" cy="469271"/>
          </a:xfrm>
          <a:prstGeom prst="line">
            <a:avLst/>
          </a:prstGeom>
          <a:ln w="28575" cap="rnd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1133745" y="7239431"/>
            <a:ext cx="202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·</a:t>
            </a:r>
            <a:r>
              <a:rPr lang="ko-KR" altLang="en-US" sz="110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고객참여경영시스템구축 </a:t>
            </a:r>
            <a:endParaRPr lang="en-US" altLang="ko-KR" sz="1100" dirty="0">
              <a:solidFill>
                <a:schemeClr val="accent4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110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등 </a:t>
            </a:r>
            <a:r>
              <a:rPr lang="en-US" altLang="ko-KR" sz="110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11</a:t>
            </a:r>
            <a:r>
              <a:rPr lang="ko-KR" altLang="en-US" sz="110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 </a:t>
            </a:r>
            <a:r>
              <a:rPr lang="en-US" altLang="ko-KR" sz="110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Plan 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2933945" y="7237213"/>
            <a:ext cx="202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·</a:t>
            </a:r>
            <a:r>
              <a:rPr lang="ko-KR" altLang="en-US" sz="110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안전한 체육센터 가꾸기 </a:t>
            </a:r>
            <a:endParaRPr lang="en-US" altLang="ko-KR" sz="1100" dirty="0">
              <a:solidFill>
                <a:schemeClr val="accent4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110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등 </a:t>
            </a:r>
            <a:r>
              <a:rPr lang="en-US" altLang="ko-KR" sz="110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11</a:t>
            </a:r>
            <a:r>
              <a:rPr lang="ko-KR" altLang="en-US" sz="110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 </a:t>
            </a:r>
            <a:r>
              <a:rPr lang="en-US" altLang="ko-KR" sz="110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Plan 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4779150" y="7237213"/>
            <a:ext cx="202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·</a:t>
            </a:r>
            <a:r>
              <a:rPr lang="ko-KR" altLang="en-US" sz="110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사당종합체육관 신규수탁</a:t>
            </a:r>
            <a:endParaRPr lang="en-US" altLang="ko-KR" sz="1100" dirty="0" smtClean="0">
              <a:solidFill>
                <a:schemeClr val="accent4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110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등 </a:t>
            </a:r>
            <a:r>
              <a:rPr lang="en-US" altLang="ko-KR" sz="110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17</a:t>
            </a:r>
            <a:r>
              <a:rPr lang="ko-KR" altLang="en-US" sz="110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 </a:t>
            </a:r>
            <a:r>
              <a:rPr lang="en-US" altLang="ko-KR" sz="110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Plan </a:t>
            </a:r>
            <a:endParaRPr lang="en-US" altLang="ko-KR" sz="1100" dirty="0">
              <a:solidFill>
                <a:schemeClr val="accent4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6" name="오각형 75"/>
          <p:cNvSpPr/>
          <p:nvPr/>
        </p:nvSpPr>
        <p:spPr>
          <a:xfrm rot="16200000" flipV="1">
            <a:off x="136080" y="7613293"/>
            <a:ext cx="1068766" cy="1161126"/>
          </a:xfrm>
          <a:prstGeom prst="homePlate">
            <a:avLst>
              <a:gd name="adj" fmla="val 26572"/>
            </a:avLst>
          </a:prstGeom>
          <a:gradFill flip="none" rotWithShape="1">
            <a:gsLst>
              <a:gs pos="98750">
                <a:srgbClr val="7F2D4C"/>
              </a:gs>
              <a:gs pos="0">
                <a:schemeClr val="accent2">
                  <a:lumMod val="20000"/>
                  <a:lumOff val="80000"/>
                </a:schemeClr>
              </a:gs>
              <a:gs pos="48000">
                <a:srgbClr val="9A546F"/>
              </a:gs>
            </a:gsLst>
            <a:lin ang="0" scaled="1"/>
            <a:tileRect/>
          </a:gradFill>
          <a:ln w="635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9A546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9902" y="8043515"/>
            <a:ext cx="1101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성과목표</a:t>
            </a:r>
            <a:endParaRPr lang="ko-KR" altLang="en-US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8" name="오각형 77"/>
          <p:cNvSpPr/>
          <p:nvPr/>
        </p:nvSpPr>
        <p:spPr>
          <a:xfrm rot="16200000" flipV="1">
            <a:off x="132298" y="7656323"/>
            <a:ext cx="1076328" cy="1161128"/>
          </a:xfrm>
          <a:prstGeom prst="homePlate">
            <a:avLst>
              <a:gd name="adj" fmla="val 26572"/>
            </a:avLst>
          </a:prstGeom>
          <a:noFill/>
          <a:ln w="6350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1" name="모서리가 둥근 직사각형 80"/>
          <p:cNvSpPr/>
          <p:nvPr/>
        </p:nvSpPr>
        <p:spPr>
          <a:xfrm>
            <a:off x="2220503" y="7963882"/>
            <a:ext cx="836921" cy="652768"/>
          </a:xfrm>
          <a:prstGeom prst="roundRect">
            <a:avLst>
              <a:gd name="adj" fmla="val 6949"/>
            </a:avLst>
          </a:prstGeom>
          <a:solidFill>
            <a:schemeClr val="bg1"/>
          </a:solidFill>
          <a:ln w="9525">
            <a:solidFill>
              <a:srgbClr val="7F2D4C"/>
            </a:solidFill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이용자수</a:t>
            </a:r>
            <a:endParaRPr lang="en-US" altLang="ko-KR" sz="1100" spc="-60" dirty="0" smtClean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480</a:t>
            </a:r>
            <a:r>
              <a:rPr lang="ko-KR" altLang="en-US" sz="1100" spc="-60" dirty="0" err="1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만명</a:t>
            </a:r>
            <a:endParaRPr lang="ko-KR" altLang="en-US" sz="1100" spc="-60" dirty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4" name="모서리가 둥근 직사각형 83"/>
          <p:cNvSpPr/>
          <p:nvPr/>
        </p:nvSpPr>
        <p:spPr>
          <a:xfrm>
            <a:off x="3139814" y="7961552"/>
            <a:ext cx="836921" cy="652768"/>
          </a:xfrm>
          <a:prstGeom prst="roundRect">
            <a:avLst>
              <a:gd name="adj" fmla="val 6949"/>
            </a:avLst>
          </a:prstGeom>
          <a:solidFill>
            <a:schemeClr val="bg1"/>
          </a:solidFill>
          <a:ln w="9525">
            <a:solidFill>
              <a:srgbClr val="7F2D4C"/>
            </a:solidFill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안전사고</a:t>
            </a:r>
            <a:endParaRPr lang="en-US" altLang="ko-KR" sz="1100" spc="-60" dirty="0" smtClean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</a:t>
            </a:r>
            <a:endParaRPr lang="ko-KR" altLang="en-US" sz="1100" spc="-60" dirty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4073328" y="7964730"/>
            <a:ext cx="836921" cy="652768"/>
          </a:xfrm>
          <a:prstGeom prst="roundRect">
            <a:avLst>
              <a:gd name="adj" fmla="val 6949"/>
            </a:avLst>
          </a:prstGeom>
          <a:solidFill>
            <a:schemeClr val="bg1"/>
          </a:solidFill>
          <a:ln w="9525">
            <a:solidFill>
              <a:srgbClr val="7F2D4C"/>
            </a:solidFill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윤리위반</a:t>
            </a:r>
            <a:endParaRPr lang="en-US" altLang="ko-KR" sz="1100" spc="-60" dirty="0" smtClean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0</a:t>
            </a: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</a:t>
            </a:r>
            <a:endParaRPr lang="en-US" altLang="ko-KR" sz="1100" spc="-60" dirty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5007164" y="7964730"/>
            <a:ext cx="836921" cy="652768"/>
          </a:xfrm>
          <a:prstGeom prst="roundRect">
            <a:avLst>
              <a:gd name="adj" fmla="val 6949"/>
            </a:avLst>
          </a:prstGeom>
          <a:solidFill>
            <a:schemeClr val="bg1"/>
          </a:solidFill>
          <a:ln w="9525">
            <a:solidFill>
              <a:srgbClr val="7F2D4C"/>
            </a:solidFill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사업수입</a:t>
            </a:r>
            <a:endParaRPr lang="en-US" altLang="ko-KR" sz="1100" spc="-60" dirty="0" smtClean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178</a:t>
            </a:r>
            <a:r>
              <a:rPr lang="ko-KR" altLang="en-US" sz="1100" spc="-60" dirty="0" err="1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억원</a:t>
            </a:r>
            <a:endParaRPr lang="ko-KR" altLang="en-US" sz="1100" spc="-60" dirty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5921866" y="7962398"/>
            <a:ext cx="836921" cy="652768"/>
          </a:xfrm>
          <a:prstGeom prst="roundRect">
            <a:avLst>
              <a:gd name="adj" fmla="val 6949"/>
            </a:avLst>
          </a:prstGeom>
          <a:solidFill>
            <a:schemeClr val="bg1"/>
          </a:solidFill>
          <a:ln w="9525">
            <a:solidFill>
              <a:srgbClr val="7F2D4C"/>
            </a:solidFill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비용절감</a:t>
            </a:r>
            <a:endParaRPr lang="en-US" altLang="ko-KR" sz="1100" spc="-60" dirty="0" smtClean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7</a:t>
            </a: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억</a:t>
            </a:r>
            <a:endParaRPr lang="en-US" altLang="ko-KR" sz="1100" spc="-60" dirty="0" smtClean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1269113" y="7963882"/>
            <a:ext cx="836921" cy="652768"/>
          </a:xfrm>
          <a:prstGeom prst="roundRect">
            <a:avLst>
              <a:gd name="adj" fmla="val 6949"/>
            </a:avLst>
          </a:prstGeom>
          <a:solidFill>
            <a:schemeClr val="bg1"/>
          </a:solidFill>
          <a:ln w="9525">
            <a:solidFill>
              <a:srgbClr val="7F2D4C"/>
            </a:solidFill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고객만족</a:t>
            </a:r>
            <a:endParaRPr lang="en-US" altLang="ko-KR" sz="1100" spc="-60" dirty="0" smtClean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93</a:t>
            </a: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점</a:t>
            </a:r>
            <a:endParaRPr lang="en-US" altLang="ko-KR" sz="1100" spc="-60" dirty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517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2097</TotalTime>
  <Words>136</Words>
  <Application>Microsoft Office PowerPoint</Application>
  <PresentationFormat>화면 슬라이드 쇼(4:3)</PresentationFormat>
  <Paragraphs>54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55</cp:revision>
  <cp:lastPrinted>2019-03-05T01:07:17Z</cp:lastPrinted>
  <dcterms:created xsi:type="dcterms:W3CDTF">2018-02-19T11:11:13Z</dcterms:created>
  <dcterms:modified xsi:type="dcterms:W3CDTF">2020-08-14T02:28:28Z</dcterms:modified>
</cp:coreProperties>
</file>