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67"/>
            <p14:sldId id="268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2D4C"/>
    <a:srgbClr val="8064A2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38" autoAdjust="0"/>
    <p:restoredTop sz="95349" autoAdjust="0"/>
  </p:normalViewPr>
  <p:slideViewPr>
    <p:cSldViewPr>
      <p:cViewPr>
        <p:scale>
          <a:sx n="101" d="100"/>
          <a:sy n="101" d="100"/>
        </p:scale>
        <p:origin x="-3114" y="732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모서리가 둥근 직사각형 106"/>
          <p:cNvSpPr/>
          <p:nvPr/>
        </p:nvSpPr>
        <p:spPr>
          <a:xfrm>
            <a:off x="1281819" y="6323031"/>
            <a:ext cx="5385835" cy="2497441"/>
          </a:xfrm>
          <a:prstGeom prst="roundRect">
            <a:avLst>
              <a:gd name="adj" fmla="val 575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1554" tIns="0" rIns="0" bIns="0" rtlCol="0" anchor="ctr"/>
          <a:lstStyle/>
          <a:p>
            <a:endParaRPr lang="ko-KR" altLang="en-US" sz="12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73905" y="307777"/>
            <a:ext cx="7005810" cy="56567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동작구시설관리공단</a:t>
            </a:r>
            <a:r>
              <a:rPr lang="ko-KR" altLang="en-US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3500" b="1" dirty="0">
                <a:solidFill>
                  <a:srgbClr val="FF66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VISION</a:t>
            </a:r>
            <a:r>
              <a:rPr lang="en-US" altLang="ko-KR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 체계도</a:t>
            </a:r>
            <a:endParaRPr lang="ko-KR" altLang="en-US" sz="25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" name="그룹 82"/>
          <p:cNvGrpSpPr/>
          <p:nvPr/>
        </p:nvGrpSpPr>
        <p:grpSpPr>
          <a:xfrm>
            <a:off x="1609" y="0"/>
            <a:ext cx="6856391" cy="138633"/>
            <a:chOff x="1774" y="0"/>
            <a:chExt cx="6856226" cy="144000"/>
          </a:xfrm>
        </p:grpSpPr>
        <p:sp>
          <p:nvSpPr>
            <p:cNvPr id="20" name="직사각형 19"/>
            <p:cNvSpPr/>
            <p:nvPr/>
          </p:nvSpPr>
          <p:spPr>
            <a:xfrm>
              <a:off x="2575276" y="0"/>
              <a:ext cx="4282724" cy="14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0"/>
            <p:cNvGrpSpPr/>
            <p:nvPr/>
          </p:nvGrpSpPr>
          <p:grpSpPr>
            <a:xfrm>
              <a:off x="1774" y="0"/>
              <a:ext cx="2630577" cy="144000"/>
              <a:chOff x="2362" y="0"/>
              <a:chExt cx="3435448" cy="10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362" y="0"/>
                <a:ext cx="576000" cy="10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7425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14614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71803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28992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rgbClr val="F68B3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861810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1" name="모서리가 둥근 직사각형 40"/>
          <p:cNvSpPr/>
          <p:nvPr/>
        </p:nvSpPr>
        <p:spPr>
          <a:xfrm>
            <a:off x="177199" y="4908720"/>
            <a:ext cx="998419" cy="1193170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77967" y="6323031"/>
            <a:ext cx="998419" cy="249744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2019</a:t>
            </a:r>
            <a:b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</a:b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8029874"/>
              </p:ext>
            </p:extLst>
          </p:nvPr>
        </p:nvGraphicFramePr>
        <p:xfrm>
          <a:off x="1251853" y="5068326"/>
          <a:ext cx="5445560" cy="105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390"/>
                <a:gridCol w="1361390"/>
                <a:gridCol w="1361390"/>
                <a:gridCol w="1361390"/>
              </a:tblGrid>
              <a:tr h="10164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경영참여 확대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-11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매우만족</a:t>
                      </a:r>
                      <a:r>
                        <a:rPr lang="ko-KR" altLang="en-US" sz="1100" b="0" kern="1200" spc="-11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서비스 </a:t>
                      </a:r>
                      <a:endParaRPr lang="en-US" altLang="ko-KR" sz="1100" b="0" kern="1200" spc="-11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강화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안전환경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구현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반 부 패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윤리경영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성과지향의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 운영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열린 혁신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추진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 가치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창출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상생협력의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선순환</a:t>
                      </a:r>
                      <a:endParaRPr lang="ko-KR" altLang="en-US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0" name="그룹 89"/>
          <p:cNvGrpSpPr/>
          <p:nvPr/>
        </p:nvGrpSpPr>
        <p:grpSpPr>
          <a:xfrm>
            <a:off x="1326658" y="4920347"/>
            <a:ext cx="5296159" cy="1169916"/>
            <a:chOff x="1418774" y="5634732"/>
            <a:chExt cx="4748806" cy="1112656"/>
          </a:xfrm>
        </p:grpSpPr>
        <p:grpSp>
          <p:nvGrpSpPr>
            <p:cNvPr id="89" name="그룹 88"/>
            <p:cNvGrpSpPr/>
            <p:nvPr/>
          </p:nvGrpSpPr>
          <p:grpSpPr>
            <a:xfrm>
              <a:off x="1418774" y="5634732"/>
              <a:ext cx="1090805" cy="1112656"/>
              <a:chOff x="1418774" y="5634732"/>
              <a:chExt cx="1090805" cy="1112656"/>
            </a:xfrm>
          </p:grpSpPr>
          <p:grpSp>
            <p:nvGrpSpPr>
              <p:cNvPr id="5" name="그룹 58"/>
              <p:cNvGrpSpPr/>
              <p:nvPr/>
            </p:nvGrpSpPr>
            <p:grpSpPr>
              <a:xfrm>
                <a:off x="1418774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6" name="타원 51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7" name="타원 66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8" name="타원 67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97" name="직선 연결선 96"/>
              <p:cNvCxnSpPr/>
              <p:nvPr/>
            </p:nvCxnSpPr>
            <p:spPr>
              <a:xfrm rot="16200000">
                <a:off x="1964176" y="5997809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그룹 87"/>
            <p:cNvGrpSpPr/>
            <p:nvPr/>
          </p:nvGrpSpPr>
          <p:grpSpPr>
            <a:xfrm>
              <a:off x="2638108" y="5634732"/>
              <a:ext cx="1090805" cy="1112656"/>
              <a:chOff x="2620770" y="5634732"/>
              <a:chExt cx="1090805" cy="1112656"/>
            </a:xfrm>
          </p:grpSpPr>
          <p:grpSp>
            <p:nvGrpSpPr>
              <p:cNvPr id="7" name="그룹 87"/>
              <p:cNvGrpSpPr/>
              <p:nvPr/>
            </p:nvGrpSpPr>
            <p:grpSpPr>
              <a:xfrm>
                <a:off x="2620770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3" name="타원 62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4" name="타원 63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5" name="타원 64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1" name="직선 연결선 100"/>
              <p:cNvCxnSpPr/>
              <p:nvPr/>
            </p:nvCxnSpPr>
            <p:spPr>
              <a:xfrm rot="16200000">
                <a:off x="3166172" y="5997809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그룹 86"/>
            <p:cNvGrpSpPr/>
            <p:nvPr/>
          </p:nvGrpSpPr>
          <p:grpSpPr>
            <a:xfrm>
              <a:off x="3857442" y="5634732"/>
              <a:ext cx="1090805" cy="1112656"/>
              <a:chOff x="3822767" y="5634732"/>
              <a:chExt cx="1090805" cy="1112656"/>
            </a:xfrm>
          </p:grpSpPr>
          <p:grpSp>
            <p:nvGrpSpPr>
              <p:cNvPr id="8" name="그룹 104"/>
              <p:cNvGrpSpPr/>
              <p:nvPr/>
            </p:nvGrpSpPr>
            <p:grpSpPr>
              <a:xfrm>
                <a:off x="3822767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0" name="타원 59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1" name="타원 60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2" name="타원 61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2" name="직선 연결선 101"/>
              <p:cNvCxnSpPr/>
              <p:nvPr/>
            </p:nvCxnSpPr>
            <p:spPr>
              <a:xfrm rot="16200000">
                <a:off x="4368169" y="5997811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그룹 85"/>
            <p:cNvGrpSpPr/>
            <p:nvPr/>
          </p:nvGrpSpPr>
          <p:grpSpPr>
            <a:xfrm>
              <a:off x="5076775" y="5634732"/>
              <a:ext cx="1090805" cy="1112656"/>
              <a:chOff x="6226759" y="5634732"/>
              <a:chExt cx="1090805" cy="1112656"/>
            </a:xfrm>
          </p:grpSpPr>
          <p:grpSp>
            <p:nvGrpSpPr>
              <p:cNvPr id="14" name="그룹 114"/>
              <p:cNvGrpSpPr/>
              <p:nvPr/>
            </p:nvGrpSpPr>
            <p:grpSpPr>
              <a:xfrm>
                <a:off x="6226759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54" name="타원 53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55" name="타원 54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56" name="타원 55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4" name="직선 연결선 103"/>
              <p:cNvCxnSpPr/>
              <p:nvPr/>
            </p:nvCxnSpPr>
            <p:spPr>
              <a:xfrm rot="16200000">
                <a:off x="6772161" y="5997811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13" name="표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7886491"/>
              </p:ext>
            </p:extLst>
          </p:nvPr>
        </p:nvGraphicFramePr>
        <p:xfrm>
          <a:off x="1370113" y="6455627"/>
          <a:ext cx="5277116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2232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고객공</a:t>
                      </a:r>
                      <a:r>
                        <a:rPr lang="ko-KR" altLang="en-US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</a:t>
                      </a:r>
                      <a:r>
                        <a:rPr lang="en-US" altLang="ko-KR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・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소통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 참여  경영체계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고도화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 중심 경영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4.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고객편의  서비스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품질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1.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재난 ・안전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대응역량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안전관리  활동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기능개선을  통한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최적의  서비스  제공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4.  </a:t>
                      </a:r>
                      <a:r>
                        <a:rPr lang="ko-KR" altLang="en-US" sz="1050" b="0" kern="1200" spc="-15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반부패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윤리경영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경영 다각화를  통한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사 업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운영  효율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증대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대외  이미지  제고로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공단  위상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성장과   책임기반의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지속가능  경영  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4.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상생의   노사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파트너십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구현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1.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사회환원을  통한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기여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협력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네트워크  구축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좋은  일자리  창출로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더불어 사는  사회구현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주민 </a:t>
                      </a:r>
                      <a:r>
                        <a:rPr lang="ko-KR" altLang="en-US" sz="1050" b="0" kern="1200" spc="-15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체감형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혁신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사업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" name="모서리가 둥근 직사각형 131"/>
          <p:cNvSpPr/>
          <p:nvPr/>
        </p:nvSpPr>
        <p:spPr>
          <a:xfrm>
            <a:off x="1284444" y="931987"/>
            <a:ext cx="5390844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고객행복경영으로 구민생활의 편익과 복지에 기여</a:t>
            </a:r>
            <a:endParaRPr lang="ko-KR" altLang="en-US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1280868" y="1724075"/>
            <a:ext cx="5388336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lvl="0" algn="ctr"/>
            <a:r>
              <a:rPr lang="ko-KR" altLang="en-US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구민의 행복과 시설의 가치를 높이는 일등 공기업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285580" y="2516163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rgbClr val="87B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283335" y="3308251"/>
            <a:ext cx="5397463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86816" y="4094396"/>
            <a:ext cx="5393984" cy="640474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177784" y="931987"/>
            <a:ext cx="997834" cy="61567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77202" y="1724075"/>
            <a:ext cx="997834" cy="615677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77199" y="2516163"/>
            <a:ext cx="998419" cy="615677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177967" y="3308251"/>
            <a:ext cx="998419" cy="615677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177199" y="4106793"/>
            <a:ext cx="998419" cy="6280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</a:p>
        </p:txBody>
      </p:sp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9319618"/>
              </p:ext>
            </p:extLst>
          </p:nvPr>
        </p:nvGraphicFramePr>
        <p:xfrm>
          <a:off x="1286127" y="2628369"/>
          <a:ext cx="5343093" cy="3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4"/>
                <a:gridCol w="1314227"/>
                <a:gridCol w="1289111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 동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 전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 율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 헌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75548210"/>
              </p:ext>
            </p:extLst>
          </p:nvPr>
        </p:nvGraphicFramePr>
        <p:xfrm>
          <a:off x="1339059" y="4173281"/>
          <a:ext cx="5290161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57"/>
                <a:gridCol w="1387956"/>
                <a:gridCol w="1301207"/>
                <a:gridCol w="1276341"/>
              </a:tblGrid>
              <a:tr h="495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안전최우선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성과중심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spc="-150" dirty="0" err="1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사회적책임</a:t>
                      </a:r>
                      <a:endParaRPr lang="en-US" altLang="ko-KR" sz="13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6084937"/>
              </p:ext>
            </p:extLst>
          </p:nvPr>
        </p:nvGraphicFramePr>
        <p:xfrm>
          <a:off x="1286128" y="3368484"/>
          <a:ext cx="5343092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3"/>
                <a:gridCol w="1314227"/>
                <a:gridCol w="1289111"/>
              </a:tblGrid>
              <a:tr h="495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공익활동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평가군</a:t>
                      </a: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45" name="직선 연결선 144"/>
          <p:cNvCxnSpPr/>
          <p:nvPr/>
        </p:nvCxnSpPr>
        <p:spPr>
          <a:xfrm>
            <a:off x="263408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397912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532416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263408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397912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532416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2634462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5324289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3979375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029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218</Words>
  <Application>Microsoft Office PowerPoint</Application>
  <PresentationFormat>화면 슬라이드 쇼(4:3)</PresentationFormat>
  <Paragraphs>83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94</cp:revision>
  <cp:lastPrinted>2019-04-17T03:58:42Z</cp:lastPrinted>
  <dcterms:created xsi:type="dcterms:W3CDTF">2018-02-19T11:11:13Z</dcterms:created>
  <dcterms:modified xsi:type="dcterms:W3CDTF">2020-08-14T02:13:05Z</dcterms:modified>
</cp:coreProperties>
</file>