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2" r:id="rId2"/>
  </p:sldIdLst>
  <p:sldSz cx="6858000" cy="9144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CC7A1890-88A5-49FE-B0C8-1AF6E9747DC3}">
          <p14:sldIdLst/>
        </p14:section>
        <p14:section name="제목 없는 구역" id="{A26EEA0F-3C12-4B5C-81E1-0D12C7CC920B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39">
          <p15:clr>
            <a:srgbClr val="A4A3A4"/>
          </p15:clr>
        </p15:guide>
        <p15:guide id="2" orient="horz" pos="3243">
          <p15:clr>
            <a:srgbClr val="A4A3A4"/>
          </p15:clr>
        </p15:guide>
        <p15:guide id="3" pos="4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64A2"/>
    <a:srgbClr val="7F2D4C"/>
    <a:srgbClr val="4F81BD"/>
    <a:srgbClr val="4BACC6"/>
    <a:srgbClr val="87B44C"/>
    <a:srgbClr val="F79646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8" autoAdjust="0"/>
    <p:restoredTop sz="95349" autoAdjust="0"/>
  </p:normalViewPr>
  <p:slideViewPr>
    <p:cSldViewPr>
      <p:cViewPr varScale="1">
        <p:scale>
          <a:sx n="73" d="100"/>
          <a:sy n="73" d="100"/>
        </p:scale>
        <p:origin x="1920" y="66"/>
      </p:cViewPr>
      <p:guideLst>
        <p:guide orient="horz" pos="839"/>
        <p:guide orient="horz" pos="3243"/>
        <p:guide pos="4247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4E359915-2B28-4E22-BE74-64FECEC0149F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1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AB5BB673-30F6-4069-8AB0-CDCC5E5EA1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43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BB673-30F6-4069-8AB0-CDCC5E5EA1B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7709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6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51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0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6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15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93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2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95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216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49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145B-446B-46A3-8C19-3797659A63A4}" type="datetimeFigureOut">
              <a:rPr lang="ko-KR" altLang="en-US" smtClean="0"/>
              <a:pPr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2051-C3E1-4B3E-9171-9B30798CF3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7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모서리가 둥근 직사각형 106"/>
          <p:cNvSpPr/>
          <p:nvPr/>
        </p:nvSpPr>
        <p:spPr>
          <a:xfrm>
            <a:off x="1281819" y="7043111"/>
            <a:ext cx="5385835" cy="1705353"/>
          </a:xfrm>
          <a:prstGeom prst="roundRect">
            <a:avLst>
              <a:gd name="adj" fmla="val 5750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31554" tIns="0" rIns="0" bIns="0" rtlCol="0" anchor="ctr"/>
          <a:lstStyle/>
          <a:p>
            <a:endParaRPr lang="ko-KR" altLang="en-US" sz="1200" dirty="0">
              <a:solidFill>
                <a:srgbClr val="215968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73905" y="307777"/>
            <a:ext cx="7005810" cy="468729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ko-KR" altLang="en-US" sz="22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동작구시설관리공단</a:t>
            </a:r>
            <a:r>
              <a:rPr lang="ko-KR" altLang="en-US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  </a:t>
            </a:r>
            <a:r>
              <a:rPr lang="en-US" altLang="ko-KR" sz="2800" b="1" dirty="0" smtClean="0">
                <a:solidFill>
                  <a:srgbClr val="FF6600"/>
                </a:solidFill>
                <a:latin typeface="HY울릉도M" panose="02030600000101010101" pitchFamily="18" charset="-127"/>
                <a:ea typeface="HY울릉도M"/>
              </a:rPr>
              <a:t>VISION </a:t>
            </a:r>
            <a:r>
              <a:rPr lang="en-US" altLang="ko-KR" sz="2800" b="1" dirty="0" smtClean="0">
                <a:solidFill>
                  <a:srgbClr val="FF6600"/>
                </a:solidFill>
                <a:latin typeface="HY울릉도M" panose="02030600000101010101" pitchFamily="18" charset="-127"/>
                <a:ea typeface="HY울릉도M"/>
              </a:rPr>
              <a:t>2027</a:t>
            </a:r>
            <a:r>
              <a:rPr lang="en-US" altLang="ko-KR" b="1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  </a:t>
            </a:r>
            <a:r>
              <a:rPr lang="ko-KR" altLang="en-US" sz="2200" b="1" dirty="0">
                <a:solidFill>
                  <a:prstClr val="black"/>
                </a:solidFill>
                <a:latin typeface="HY울릉도M" panose="02030600000101010101" pitchFamily="18" charset="-127"/>
                <a:ea typeface="HY울릉도M"/>
              </a:rPr>
              <a:t>전략 체계도</a:t>
            </a:r>
            <a:endParaRPr lang="ko-KR" altLang="en-US" sz="2200" b="1" dirty="0">
              <a:latin typeface="HY울릉도M" panose="02030600000101010101" pitchFamily="18" charset="-127"/>
              <a:ea typeface="HY울릉도M"/>
            </a:endParaRPr>
          </a:p>
        </p:txBody>
      </p:sp>
      <p:grpSp>
        <p:nvGrpSpPr>
          <p:cNvPr id="2" name="그룹 82"/>
          <p:cNvGrpSpPr/>
          <p:nvPr/>
        </p:nvGrpSpPr>
        <p:grpSpPr>
          <a:xfrm>
            <a:off x="1609" y="0"/>
            <a:ext cx="6856391" cy="138633"/>
            <a:chOff x="1774" y="0"/>
            <a:chExt cx="6856226" cy="144000"/>
          </a:xfrm>
        </p:grpSpPr>
        <p:sp>
          <p:nvSpPr>
            <p:cNvPr id="20" name="직사각형 19"/>
            <p:cNvSpPr/>
            <p:nvPr/>
          </p:nvSpPr>
          <p:spPr>
            <a:xfrm>
              <a:off x="2575276" y="0"/>
              <a:ext cx="4282724" cy="144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" name="그룹 20"/>
            <p:cNvGrpSpPr/>
            <p:nvPr/>
          </p:nvGrpSpPr>
          <p:grpSpPr>
            <a:xfrm>
              <a:off x="1774" y="0"/>
              <a:ext cx="2630577" cy="144000"/>
              <a:chOff x="2362" y="0"/>
              <a:chExt cx="3435448" cy="108000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362" y="0"/>
                <a:ext cx="576000" cy="108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7425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114614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171803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2289922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100000">
                    <a:srgbClr val="F68B3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2861810" y="0"/>
                <a:ext cx="576000" cy="1080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41" name="모서리가 둥근 직사각형 40"/>
          <p:cNvSpPr/>
          <p:nvPr/>
        </p:nvSpPr>
        <p:spPr>
          <a:xfrm>
            <a:off x="177199" y="5628800"/>
            <a:ext cx="998419" cy="1193170"/>
          </a:xfrm>
          <a:prstGeom prst="roundRect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전략과제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77967" y="7043111"/>
            <a:ext cx="998419" cy="170535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2023</a:t>
            </a: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/>
            </a:r>
            <a:b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</a:b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Action Plan</a:t>
            </a:r>
          </a:p>
          <a:p>
            <a:pPr algn="ctr"/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실행과제</a:t>
            </a:r>
            <a:r>
              <a:rPr lang="en-US" altLang="ko-KR" sz="11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1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881340"/>
              </p:ext>
            </p:extLst>
          </p:nvPr>
        </p:nvGraphicFramePr>
        <p:xfrm>
          <a:off x="1261028" y="5787334"/>
          <a:ext cx="5445560" cy="105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390"/>
                <a:gridCol w="1361390"/>
                <a:gridCol w="1361390"/>
                <a:gridCol w="1361390"/>
              </a:tblGrid>
              <a:tr h="104251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주민 참여</a:t>
                      </a:r>
                      <a:r>
                        <a:rPr lang="en-US" altLang="ko-KR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·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소통 확대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공정 기반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공익가치 제고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안전한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시설환경 조성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에코그린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친환경  조성</a:t>
                      </a: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일하는 방식의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혁신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성과 지향 의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조직 운영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지역 경제</a:t>
                      </a:r>
                      <a:endParaRPr lang="en-US" altLang="ko-KR" sz="1100" b="0" kern="1200" spc="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활력 제고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 지역 사회</a:t>
                      </a:r>
                      <a:endParaRPr lang="en-US" altLang="ko-KR" sz="1100" b="0" kern="1200" spc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spc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가치 창출</a:t>
                      </a: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2" name="모서리가 둥근 직사각형 131"/>
          <p:cNvSpPr/>
          <p:nvPr/>
        </p:nvSpPr>
        <p:spPr>
          <a:xfrm>
            <a:off x="1284444" y="931987"/>
            <a:ext cx="5390844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solidFill>
                  <a:srgbClr val="C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고객행복경영으로 구민생활의 편익과 복지에 기여</a:t>
            </a:r>
            <a:endParaRPr lang="ko-KR" altLang="en-US" dirty="0">
              <a:solidFill>
                <a:srgbClr val="C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1280868" y="1724075"/>
            <a:ext cx="5388336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lvl="0" algn="ctr"/>
            <a:r>
              <a:rPr lang="ko-KR" altLang="en-US" dirty="0">
                <a:solidFill>
                  <a:srgbClr val="CD6209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구민의 행복과 시설의 가치를 높이는 일등 공기업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285580" y="2516163"/>
            <a:ext cx="5383727" cy="615677"/>
          </a:xfrm>
          <a:prstGeom prst="roundRect">
            <a:avLst>
              <a:gd name="adj" fmla="val 24889"/>
            </a:avLst>
          </a:prstGeom>
          <a:noFill/>
          <a:ln>
            <a:solidFill>
              <a:srgbClr val="87B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1283335" y="4028331"/>
            <a:ext cx="5397463" cy="615677"/>
          </a:xfrm>
          <a:prstGeom prst="roundRect">
            <a:avLst>
              <a:gd name="adj" fmla="val 24889"/>
            </a:avLst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86816" y="4814476"/>
            <a:ext cx="5393984" cy="640474"/>
          </a:xfrm>
          <a:prstGeom prst="roundRect">
            <a:avLst>
              <a:gd name="adj" fmla="val 23481"/>
            </a:avLst>
          </a:prstGeom>
          <a:solidFill>
            <a:schemeClr val="bg1"/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177784" y="931987"/>
            <a:ext cx="997834" cy="615677"/>
          </a:xfrm>
          <a:prstGeom prst="round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미 </a:t>
            </a:r>
            <a:r>
              <a:rPr lang="ko-KR" altLang="en-US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션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8" name="모서리가 둥근 직사각형 137"/>
          <p:cNvSpPr/>
          <p:nvPr/>
        </p:nvSpPr>
        <p:spPr>
          <a:xfrm>
            <a:off x="177202" y="1724075"/>
            <a:ext cx="997834" cy="615677"/>
          </a:xfrm>
          <a:prstGeom prst="roundRect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비 전</a:t>
            </a:r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77199" y="2516163"/>
            <a:ext cx="998419" cy="615677"/>
          </a:xfrm>
          <a:prstGeom prst="roundRect">
            <a:avLst/>
          </a:prstGeom>
          <a:solidFill>
            <a:srgbClr val="87B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핵심가치</a:t>
            </a:r>
          </a:p>
        </p:txBody>
      </p:sp>
      <p:sp>
        <p:nvSpPr>
          <p:cNvPr id="140" name="모서리가 둥근 직사각형 139"/>
          <p:cNvSpPr/>
          <p:nvPr/>
        </p:nvSpPr>
        <p:spPr>
          <a:xfrm>
            <a:off x="177967" y="4028331"/>
            <a:ext cx="998419" cy="615677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경영목표</a:t>
            </a: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177199" y="4826873"/>
            <a:ext cx="998419" cy="62807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전략방향</a:t>
            </a:r>
          </a:p>
        </p:txBody>
      </p:sp>
      <p:graphicFrame>
        <p:nvGraphicFramePr>
          <p:cNvPr id="142" name="표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81398"/>
              </p:ext>
            </p:extLst>
          </p:nvPr>
        </p:nvGraphicFramePr>
        <p:xfrm>
          <a:off x="1286127" y="2628369"/>
          <a:ext cx="5343093" cy="3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4"/>
                <a:gridCol w="1314227"/>
                <a:gridCol w="1289111"/>
              </a:tblGrid>
              <a:tr h="3668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소통신뢰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안전책임</a:t>
                      </a:r>
                      <a:endParaRPr lang="ko-KR" altLang="en-US" sz="1700" b="0" dirty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혁신성장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kern="1200" spc="-150" dirty="0" smtClean="0">
                          <a:solidFill>
                            <a:srgbClr val="5D7430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협력배려</a:t>
                      </a:r>
                      <a:endParaRPr lang="en-US" altLang="ko-KR" sz="1700" b="0" kern="1200" spc="-150" dirty="0" smtClean="0">
                        <a:solidFill>
                          <a:srgbClr val="5D7430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3" name="표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318592"/>
              </p:ext>
            </p:extLst>
          </p:nvPr>
        </p:nvGraphicFramePr>
        <p:xfrm>
          <a:off x="1339059" y="4893361"/>
          <a:ext cx="5290161" cy="495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657"/>
                <a:gridCol w="1387956"/>
                <a:gridCol w="1301207"/>
                <a:gridCol w="1276341"/>
              </a:tblGrid>
              <a:tr h="4958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5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고객중심</a:t>
                      </a:r>
                      <a:endParaRPr lang="en-US" altLang="ko-KR" sz="135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5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공공서비스 향상</a:t>
                      </a:r>
                      <a:endParaRPr lang="ko-KR" altLang="en-US" sz="135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5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에코그린</a:t>
                      </a:r>
                      <a:endParaRPr lang="en-US" altLang="ko-KR" sz="1350" b="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50" b="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안전최우선 경영</a:t>
                      </a:r>
                      <a:endParaRPr lang="ko-KR" altLang="en-US" sz="1350" b="0" spc="-150" dirty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5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사업특화</a:t>
                      </a:r>
                      <a:endParaRPr lang="en-US" altLang="ko-KR" sz="135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5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스마트워크 구현</a:t>
                      </a:r>
                      <a:endParaRPr lang="en-US" altLang="ko-KR" sz="135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5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지역상생</a:t>
                      </a:r>
                      <a:endParaRPr lang="en-US" altLang="ko-KR" sz="135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50" b="0" kern="1200" spc="-150" dirty="0" smtClean="0">
                          <a:solidFill>
                            <a:schemeClr val="tx2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공유가치 창출</a:t>
                      </a:r>
                      <a:endParaRPr lang="en-US" altLang="ko-KR" sz="1350" b="0" kern="1200" spc="-150" dirty="0" smtClean="0">
                        <a:solidFill>
                          <a:schemeClr val="tx2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" name="표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84366"/>
              </p:ext>
            </p:extLst>
          </p:nvPr>
        </p:nvGraphicFramePr>
        <p:xfrm>
          <a:off x="1286128" y="4088564"/>
          <a:ext cx="5343092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911"/>
                <a:gridCol w="1401843"/>
                <a:gridCol w="1314227"/>
                <a:gridCol w="1289111"/>
              </a:tblGrid>
              <a:tr h="4952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고객만족도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위</a:t>
                      </a: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안전사고 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Zero</a:t>
                      </a:r>
                      <a:endParaRPr lang="ko-KR" altLang="en-US" sz="1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경영개선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110%</a:t>
                      </a: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사회적 가치</a:t>
                      </a: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(S</a:t>
                      </a:r>
                      <a:r>
                        <a:rPr lang="en-US" altLang="ko-KR" sz="1400" b="0" kern="1200" spc="-15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VI)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90</a:t>
                      </a:r>
                      <a:r>
                        <a:rPr lang="ko-KR" altLang="en-US" sz="1400" b="0" kern="1200" spc="-15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점</a:t>
                      </a:r>
                      <a:endParaRPr lang="en-US" altLang="ko-KR" sz="1400" b="0" kern="1200" spc="-15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45" name="직선 연결선 144"/>
          <p:cNvCxnSpPr/>
          <p:nvPr/>
        </p:nvCxnSpPr>
        <p:spPr>
          <a:xfrm>
            <a:off x="263408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/>
          <p:cNvCxnSpPr/>
          <p:nvPr/>
        </p:nvCxnSpPr>
        <p:spPr>
          <a:xfrm>
            <a:off x="397912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5324165" y="2644283"/>
            <a:ext cx="0" cy="335050"/>
          </a:xfrm>
          <a:prstGeom prst="line">
            <a:avLst/>
          </a:prstGeom>
          <a:ln w="28575" cap="rnd">
            <a:solidFill>
              <a:srgbClr val="87B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2634085" y="498422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3979125" y="498422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5324165" y="4984223"/>
            <a:ext cx="0" cy="335050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2634462" y="415446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5324289" y="415446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 152"/>
          <p:cNvCxnSpPr/>
          <p:nvPr/>
        </p:nvCxnSpPr>
        <p:spPr>
          <a:xfrm>
            <a:off x="3979375" y="4154469"/>
            <a:ext cx="0" cy="363402"/>
          </a:xfrm>
          <a:prstGeom prst="line">
            <a:avLst/>
          </a:prstGeom>
          <a:ln w="28575" cap="rnd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8"/>
          <p:cNvGrpSpPr/>
          <p:nvPr/>
        </p:nvGrpSpPr>
        <p:grpSpPr>
          <a:xfrm>
            <a:off x="1366030" y="5641534"/>
            <a:ext cx="5252517" cy="1199350"/>
            <a:chOff x="1366030" y="4921454"/>
            <a:chExt cx="5252517" cy="1199350"/>
          </a:xfrm>
        </p:grpSpPr>
        <p:grpSp>
          <p:nvGrpSpPr>
            <p:cNvPr id="5" name="그룹 5"/>
            <p:cNvGrpSpPr/>
            <p:nvPr/>
          </p:nvGrpSpPr>
          <p:grpSpPr>
            <a:xfrm>
              <a:off x="1366030" y="4927634"/>
              <a:ext cx="1215545" cy="1193170"/>
              <a:chOff x="-2043608" y="5220072"/>
              <a:chExt cx="1274834" cy="1193170"/>
            </a:xfrm>
          </p:grpSpPr>
          <p:cxnSp>
            <p:nvCxnSpPr>
              <p:cNvPr id="97" name="직선 연결선 96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모서리가 둥근 직사각형 68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6" name="그룹 78"/>
            <p:cNvGrpSpPr/>
            <p:nvPr/>
          </p:nvGrpSpPr>
          <p:grpSpPr>
            <a:xfrm>
              <a:off x="2711161" y="4925037"/>
              <a:ext cx="1215545" cy="1193170"/>
              <a:chOff x="-2043608" y="5220072"/>
              <a:chExt cx="1274834" cy="1193170"/>
            </a:xfrm>
          </p:grpSpPr>
          <p:cxnSp>
            <p:nvCxnSpPr>
              <p:cNvPr id="80" name="직선 연결선 79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모서리가 둥근 직사각형 80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7" name="그룹 81"/>
            <p:cNvGrpSpPr/>
            <p:nvPr/>
          </p:nvGrpSpPr>
          <p:grpSpPr>
            <a:xfrm>
              <a:off x="4054110" y="4924051"/>
              <a:ext cx="1215545" cy="1193170"/>
              <a:chOff x="-2043608" y="5220072"/>
              <a:chExt cx="1274834" cy="1193170"/>
            </a:xfrm>
          </p:grpSpPr>
          <p:cxnSp>
            <p:nvCxnSpPr>
              <p:cNvPr id="83" name="직선 연결선 82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모서리가 둥근 직사각형 83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8" name="그룹 84"/>
            <p:cNvGrpSpPr/>
            <p:nvPr/>
          </p:nvGrpSpPr>
          <p:grpSpPr>
            <a:xfrm>
              <a:off x="5403002" y="4921454"/>
              <a:ext cx="1215545" cy="1193170"/>
              <a:chOff x="-2043608" y="5220072"/>
              <a:chExt cx="1274834" cy="1193170"/>
            </a:xfrm>
          </p:grpSpPr>
          <p:cxnSp>
            <p:nvCxnSpPr>
              <p:cNvPr id="91" name="직선 연결선 90"/>
              <p:cNvCxnSpPr/>
              <p:nvPr/>
            </p:nvCxnSpPr>
            <p:spPr>
              <a:xfrm>
                <a:off x="-1883157" y="5819254"/>
                <a:ext cx="951695" cy="0"/>
              </a:xfrm>
              <a:prstGeom prst="line">
                <a:avLst/>
              </a:prstGeom>
              <a:ln w="28575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모서리가 둥근 직사각형 92"/>
              <p:cNvSpPr/>
              <p:nvPr/>
            </p:nvSpPr>
            <p:spPr>
              <a:xfrm>
                <a:off x="-2043608" y="5220072"/>
                <a:ext cx="1274834" cy="1193170"/>
              </a:xfrm>
              <a:prstGeom prst="roundRect">
                <a:avLst/>
              </a:prstGeom>
              <a:noFill/>
              <a:ln w="82550" cmpd="thickThin">
                <a:solidFill>
                  <a:srgbClr val="8064A2">
                    <a:alpha val="95000"/>
                  </a:srgb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2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</p:grpSp>
      <p:graphicFrame>
        <p:nvGraphicFramePr>
          <p:cNvPr id="103" name="표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275723"/>
              </p:ext>
            </p:extLst>
          </p:nvPr>
        </p:nvGraphicFramePr>
        <p:xfrm>
          <a:off x="1362310" y="7103699"/>
          <a:ext cx="5277116" cy="492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492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1.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사업운영  전  과정의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참여 소통  체계 강화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1.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무재해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재난 안전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대응체계 강화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경쟁력  있는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특화   사업  개발  추진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1.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지역사회  협력 체계를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통한  사회적  지원  확대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표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885743"/>
              </p:ext>
            </p:extLst>
          </p:nvPr>
        </p:nvGraphicFramePr>
        <p:xfrm>
          <a:off x="1362310" y="7596336"/>
          <a:ext cx="5277116" cy="576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5760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2.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공정사회  구현을  위한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투명  경영  실천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2.  F M S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기반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전문적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시설  안전관리  고도화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2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적극행정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혁신성장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을  위한  붐 업 활동  강화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2.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지역상권  활성화  및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소상공인  지원  확대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표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219103"/>
              </p:ext>
            </p:extLst>
          </p:nvPr>
        </p:nvGraphicFramePr>
        <p:xfrm>
          <a:off x="1362310" y="8172400"/>
          <a:ext cx="5277116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33"/>
                <a:gridCol w="1267501"/>
                <a:gridCol w="1345743"/>
                <a:gridCol w="1340139"/>
              </a:tblGrid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3.  VOC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분석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강화  및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고객체감형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서비스  개발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3.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탄소중립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그린뉴딜  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indent="0" algn="l" ea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None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</a:t>
                      </a: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연계사업  추진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3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.  </a:t>
                      </a: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WLH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기반의  혁신성과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   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창출   인재 양성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3.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자원 공유  개방을 </a:t>
                      </a:r>
                      <a:endParaRPr lang="en-US" altLang="ko-KR" sz="1050" b="0" kern="1200" spc="-150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050" b="0" kern="1200" spc="-15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  통한  지역사회  공헌</a:t>
                      </a:r>
                      <a:endParaRPr lang="en-US" altLang="ko-KR" sz="1050" b="0" kern="1200" spc="-15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4" name="모서리가 둥근 직사각형 53"/>
          <p:cNvSpPr/>
          <p:nvPr/>
        </p:nvSpPr>
        <p:spPr>
          <a:xfrm>
            <a:off x="1297021" y="3275856"/>
            <a:ext cx="5383727" cy="615677"/>
          </a:xfrm>
          <a:prstGeom prst="roundRect">
            <a:avLst>
              <a:gd name="adj" fmla="val 2488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55" name="모서리가 둥근 직사각형 54"/>
          <p:cNvSpPr/>
          <p:nvPr/>
        </p:nvSpPr>
        <p:spPr>
          <a:xfrm>
            <a:off x="188640" y="3275856"/>
            <a:ext cx="998419" cy="61567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5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경영방침</a:t>
            </a:r>
            <a:endParaRPr lang="ko-KR" altLang="en-US" sz="15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662575"/>
              </p:ext>
            </p:extLst>
          </p:nvPr>
        </p:nvGraphicFramePr>
        <p:xfrm>
          <a:off x="1297568" y="3347010"/>
          <a:ext cx="5343093" cy="504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392"/>
                <a:gridCol w="1728192"/>
                <a:gridCol w="1843509"/>
              </a:tblGrid>
              <a:tr h="3668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윤리경영</a:t>
                      </a:r>
                      <a:r>
                        <a:rPr lang="en-US" altLang="ko-KR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지속가능  미래</a:t>
                      </a:r>
                      <a:endParaRPr lang="ko-KR" altLang="en-US" sz="1400" b="0" baseline="0" dirty="0">
                        <a:solidFill>
                          <a:schemeClr val="accent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도전</a:t>
                      </a:r>
                      <a:r>
                        <a:rPr lang="en-US" altLang="ko-KR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혁신과  변화</a:t>
                      </a:r>
                      <a:endParaRPr lang="ko-KR" altLang="en-US" sz="1400" b="0" baseline="0" dirty="0">
                        <a:solidFill>
                          <a:schemeClr val="accent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82935" marR="82935" marT="39095" marB="390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인재양성</a:t>
                      </a:r>
                      <a:r>
                        <a:rPr lang="en-US" altLang="ko-KR" sz="1400" b="0" kern="1200" spc="-15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spc="-150" baseline="0" dirty="0" smtClean="0">
                          <a:solidFill>
                            <a:schemeClr val="accent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  <a:cs typeface="+mn-cs"/>
                        </a:rPr>
                        <a:t>신나는  일터</a:t>
                      </a:r>
                      <a:endParaRPr lang="en-US" altLang="ko-KR" sz="1400" b="0" kern="1200" spc="-150" baseline="0" dirty="0" smtClean="0">
                        <a:solidFill>
                          <a:schemeClr val="accent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  <a:cs typeface="+mn-cs"/>
                      </a:endParaRPr>
                    </a:p>
                  </a:txBody>
                  <a:tcPr marL="82935" marR="82935" marT="39095" marB="39095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57" name="직선 연결선 56"/>
          <p:cNvCxnSpPr/>
          <p:nvPr/>
        </p:nvCxnSpPr>
        <p:spPr>
          <a:xfrm>
            <a:off x="3140968" y="3416169"/>
            <a:ext cx="0" cy="335050"/>
          </a:xfrm>
          <a:prstGeom prst="line">
            <a:avLst/>
          </a:prstGeom>
          <a:ln w="2857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4797152" y="3403976"/>
            <a:ext cx="0" cy="335050"/>
          </a:xfrm>
          <a:prstGeom prst="line">
            <a:avLst/>
          </a:prstGeom>
          <a:ln w="2857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87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6855</TotalTime>
  <Words>233</Words>
  <Application>Microsoft Office PowerPoint</Application>
  <PresentationFormat>화면 슬라이드 쇼(4:3)</PresentationFormat>
  <Paragraphs>83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HY울릉도M</vt:lpstr>
      <vt:lpstr>HY헤드라인M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CS-박지영</cp:lastModifiedBy>
  <cp:revision>161</cp:revision>
  <cp:lastPrinted>2021-07-22T01:02:23Z</cp:lastPrinted>
  <dcterms:created xsi:type="dcterms:W3CDTF">2018-02-19T11:11:13Z</dcterms:created>
  <dcterms:modified xsi:type="dcterms:W3CDTF">2023-08-28T00:05:28Z</dcterms:modified>
</cp:coreProperties>
</file>