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7" r:id="rId2"/>
  </p:sldIdLst>
  <p:sldSz cx="6858000" cy="9144000" type="screen4x3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기본 구역" id="{CC7A1890-88A5-49FE-B0C8-1AF6E9747DC3}">
          <p14:sldIdLst/>
        </p14:section>
        <p14:section name="제목 없는 구역" id="{A26EEA0F-3C12-4B5C-81E1-0D12C7CC920B}">
          <p14:sldIdLst>
            <p14:sldId id="26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F2D4C"/>
    <a:srgbClr val="8064A2"/>
    <a:srgbClr val="4F81BD"/>
    <a:srgbClr val="4BACC6"/>
    <a:srgbClr val="87B44C"/>
    <a:srgbClr val="F79646"/>
    <a:srgbClr val="C0504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38" autoAdjust="0"/>
    <p:restoredTop sz="95349" autoAdjust="0"/>
  </p:normalViewPr>
  <p:slideViewPr>
    <p:cSldViewPr>
      <p:cViewPr>
        <p:scale>
          <a:sx n="101" d="100"/>
          <a:sy n="101" d="100"/>
        </p:scale>
        <p:origin x="-3114" y="300"/>
      </p:cViewPr>
      <p:guideLst>
        <p:guide orient="horz" pos="839"/>
        <p:guide orient="horz" pos="3243"/>
        <p:guide pos="4247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411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411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r">
              <a:defRPr sz="1200"/>
            </a:lvl1pPr>
          </a:lstStyle>
          <a:p>
            <a:fld id="{4E359915-2B28-4E22-BE74-64FECEC0149F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5" rIns="91432" bIns="4571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432" tIns="45715" rIns="91432" bIns="45715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r">
              <a:defRPr sz="1200"/>
            </a:lvl1pPr>
          </a:lstStyle>
          <a:p>
            <a:fld id="{AB5BB673-30F6-4069-8AB0-CDCC5E5EA1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62431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2017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BB673-30F6-4069-8AB0-CDCC5E5EA1BB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982389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39615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38519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0468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93000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16679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89158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92934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19269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57954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52160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21499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0145B-446B-46A3-8C19-3797659A63A4}" type="datetimeFigureOut">
              <a:rPr lang="ko-KR" altLang="en-US" smtClean="0"/>
              <a:pPr/>
              <a:t>2020-08-14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2274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_x219740040" descr="EMB00000aa4263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140968" y="7655193"/>
            <a:ext cx="1471601" cy="5253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_x219740040" descr="EMB00000aa4263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085184" y="7655771"/>
            <a:ext cx="1471601" cy="5253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219740040" descr="EMB00000aa4263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81335" y="7651878"/>
            <a:ext cx="1471601" cy="5253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TextBox 64"/>
          <p:cNvSpPr txBox="1"/>
          <p:nvPr/>
        </p:nvSpPr>
        <p:spPr>
          <a:xfrm>
            <a:off x="0" y="107504"/>
            <a:ext cx="68580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ko-KR" altLang="en-US" sz="2400" b="1" dirty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동작구시설관리공단  </a:t>
            </a:r>
            <a:r>
              <a:rPr lang="en-US" altLang="ko-KR" sz="3600" b="1" dirty="0">
                <a:solidFill>
                  <a:srgbClr val="FF66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VISION</a:t>
            </a:r>
            <a:r>
              <a:rPr lang="en-US" altLang="ko-KR" sz="2400" b="1" dirty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r>
              <a:rPr lang="ko-KR" altLang="en-US" sz="2400" b="1" dirty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전략 </a:t>
            </a:r>
            <a:r>
              <a:rPr lang="ko-KR" altLang="en-US" sz="2400" b="1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체계도</a:t>
            </a:r>
            <a:endParaRPr lang="ko-KR" altLang="en-US" sz="24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2575276" y="0"/>
            <a:ext cx="4282724" cy="144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66"/>
          <p:cNvGrpSpPr/>
          <p:nvPr/>
        </p:nvGrpSpPr>
        <p:grpSpPr>
          <a:xfrm>
            <a:off x="1772" y="0"/>
            <a:ext cx="2630577" cy="144000"/>
            <a:chOff x="2362" y="0"/>
            <a:chExt cx="3435448" cy="108000"/>
          </a:xfrm>
        </p:grpSpPr>
        <p:sp>
          <p:nvSpPr>
            <p:cNvPr id="68" name="직사각형 67"/>
            <p:cNvSpPr/>
            <p:nvPr/>
          </p:nvSpPr>
          <p:spPr>
            <a:xfrm>
              <a:off x="2362" y="0"/>
              <a:ext cx="576000" cy="108000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574252" y="0"/>
              <a:ext cx="576000" cy="108000"/>
            </a:xfrm>
            <a:prstGeom prst="rect">
              <a:avLst/>
            </a:prstGeom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1146142" y="0"/>
              <a:ext cx="576000" cy="108000"/>
            </a:xfrm>
            <a:prstGeom prst="rect">
              <a:avLst/>
            </a:prstGeom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chemeClr val="accent5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1718032" y="0"/>
              <a:ext cx="576000" cy="108000"/>
            </a:xfrm>
            <a:prstGeom prst="rect">
              <a:avLst/>
            </a:prstGeom>
            <a:gradFill>
              <a:gsLst>
                <a:gs pos="0">
                  <a:schemeClr val="accent3">
                    <a:lumMod val="40000"/>
                    <a:lumOff val="60000"/>
                  </a:schemeClr>
                </a:gs>
                <a:gs pos="100000">
                  <a:schemeClr val="accent3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2289922" y="0"/>
              <a:ext cx="576000" cy="108000"/>
            </a:xfrm>
            <a:prstGeom prst="rect">
              <a:avLst/>
            </a:prstGeom>
            <a:gradFill>
              <a:gsLst>
                <a:gs pos="0">
                  <a:schemeClr val="accent6">
                    <a:lumMod val="40000"/>
                    <a:lumOff val="60000"/>
                  </a:schemeClr>
                </a:gs>
                <a:gs pos="100000">
                  <a:srgbClr val="F68B32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2861810" y="0"/>
              <a:ext cx="576000" cy="108000"/>
            </a:xfrm>
            <a:prstGeom prst="rect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4" name="모서리가 둥근 직사각형 73"/>
          <p:cNvSpPr/>
          <p:nvPr/>
        </p:nvSpPr>
        <p:spPr>
          <a:xfrm>
            <a:off x="77672" y="6756500"/>
            <a:ext cx="1030878" cy="121264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2018</a:t>
            </a:r>
          </a:p>
          <a:p>
            <a:pPr algn="ctr"/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Action</a:t>
            </a:r>
          </a:p>
          <a:p>
            <a:pPr algn="ctr"/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Plan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5" name="모서리가 둥근 직사각형 74"/>
          <p:cNvSpPr/>
          <p:nvPr/>
        </p:nvSpPr>
        <p:spPr>
          <a:xfrm>
            <a:off x="1204593" y="6803171"/>
            <a:ext cx="5560933" cy="577141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ko-KR" altLang="en-US" sz="1400" dirty="0">
              <a:solidFill>
                <a:srgbClr val="215968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76" name="표 7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04823470"/>
              </p:ext>
            </p:extLst>
          </p:nvPr>
        </p:nvGraphicFramePr>
        <p:xfrm>
          <a:off x="1210485" y="6831423"/>
          <a:ext cx="5538504" cy="548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2078"/>
                <a:gridCol w="1872208"/>
                <a:gridCol w="1944218"/>
              </a:tblGrid>
              <a:tr h="548889">
                <a:tc>
                  <a:txBody>
                    <a:bodyPr/>
                    <a:lstStyle/>
                    <a:p>
                      <a:pPr algn="l" eaLnBrk="1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· </a:t>
                      </a: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고객 공감</a:t>
                      </a: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소통 강화 등</a:t>
                      </a:r>
                      <a:endParaRPr lang="en-US" altLang="ko-KR" sz="120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  7</a:t>
                      </a: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개 </a:t>
                      </a: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Plan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eaLnBrk="1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· </a:t>
                      </a: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효율적인 시설물 유지관리 </a:t>
                      </a:r>
                      <a:endParaRPr lang="en-US" altLang="ko-KR" sz="120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   </a:t>
                      </a: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등</a:t>
                      </a: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7</a:t>
                      </a: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개 </a:t>
                      </a: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Plan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eaLnBrk="1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· </a:t>
                      </a: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투명</a:t>
                      </a: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공정한 인사 운영 등</a:t>
                      </a:r>
                      <a:endParaRPr lang="en-US" altLang="ko-KR" sz="120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  12</a:t>
                      </a: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개 </a:t>
                      </a: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Plan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4" name="그룹 76"/>
          <p:cNvGrpSpPr/>
          <p:nvPr/>
        </p:nvGrpSpPr>
        <p:grpSpPr>
          <a:xfrm>
            <a:off x="1186112" y="700931"/>
            <a:ext cx="5571795" cy="601744"/>
            <a:chOff x="1236235" y="1982488"/>
            <a:chExt cx="5478130" cy="601744"/>
          </a:xfrm>
        </p:grpSpPr>
        <p:sp>
          <p:nvSpPr>
            <p:cNvPr id="78" name="모서리가 둥근 직사각형 77"/>
            <p:cNvSpPr/>
            <p:nvPr/>
          </p:nvSpPr>
          <p:spPr>
            <a:xfrm>
              <a:off x="1236235" y="1982488"/>
              <a:ext cx="5472535" cy="601744"/>
            </a:xfrm>
            <a:prstGeom prst="roundRect">
              <a:avLst>
                <a:gd name="adj" fmla="val 24889"/>
              </a:avLst>
            </a:prstGeom>
            <a:solidFill>
              <a:schemeClr val="bg1"/>
            </a:solidFill>
            <a:ln>
              <a:solidFill>
                <a:srgbClr val="C050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모서리가 둥근 직사각형 78"/>
            <p:cNvSpPr/>
            <p:nvPr/>
          </p:nvSpPr>
          <p:spPr>
            <a:xfrm>
              <a:off x="1241832" y="1982488"/>
              <a:ext cx="5472533" cy="601744"/>
            </a:xfrm>
            <a:prstGeom prst="roundRect">
              <a:avLst>
                <a:gd name="adj" fmla="val 0"/>
              </a:avLst>
            </a:prstGeom>
            <a:noFill/>
            <a:ln w="28575">
              <a:noFill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rgbClr val="C0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고객행복경영으로 구민생활의 편익과 복지에 기여</a:t>
              </a:r>
            </a:p>
          </p:txBody>
        </p:sp>
      </p:grpSp>
      <p:grpSp>
        <p:nvGrpSpPr>
          <p:cNvPr id="5" name="그룹 79"/>
          <p:cNvGrpSpPr/>
          <p:nvPr/>
        </p:nvGrpSpPr>
        <p:grpSpPr>
          <a:xfrm>
            <a:off x="1182423" y="1409363"/>
            <a:ext cx="5569890" cy="628631"/>
            <a:chOff x="1232513" y="2713780"/>
            <a:chExt cx="5476257" cy="628631"/>
          </a:xfrm>
        </p:grpSpPr>
        <p:sp>
          <p:nvSpPr>
            <p:cNvPr id="82" name="모서리가 둥근 직사각형 81"/>
            <p:cNvSpPr/>
            <p:nvPr/>
          </p:nvSpPr>
          <p:spPr>
            <a:xfrm>
              <a:off x="1232513" y="2713780"/>
              <a:ext cx="5469988" cy="628631"/>
            </a:xfrm>
            <a:prstGeom prst="roundRect">
              <a:avLst>
                <a:gd name="adj" fmla="val 24889"/>
              </a:avLst>
            </a:prstGeom>
            <a:solidFill>
              <a:schemeClr val="bg1"/>
            </a:solidFill>
            <a:ln>
              <a:solidFill>
                <a:srgbClr val="F796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" name="모서리가 둥근 직사각형 82"/>
            <p:cNvSpPr/>
            <p:nvPr/>
          </p:nvSpPr>
          <p:spPr>
            <a:xfrm>
              <a:off x="1245470" y="2794078"/>
              <a:ext cx="5463300" cy="495079"/>
            </a:xfrm>
            <a:prstGeom prst="roundRect">
              <a:avLst>
                <a:gd name="adj" fmla="val 0"/>
              </a:avLst>
            </a:prstGeom>
            <a:noFill/>
            <a:ln w="28575">
              <a:noFill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r>
                <a:rPr lang="ko-KR" altLang="en-US" sz="1750" spc="110" dirty="0" smtClean="0">
                  <a:solidFill>
                    <a:srgbClr val="CD6209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구민의 행복과 시설의 가치를 높이는 일등 공기업</a:t>
              </a:r>
              <a:endParaRPr lang="ko-KR" altLang="en-US" sz="1750" spc="110" dirty="0">
                <a:solidFill>
                  <a:srgbClr val="CD6209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6" name="그룹 84"/>
          <p:cNvGrpSpPr/>
          <p:nvPr/>
        </p:nvGrpSpPr>
        <p:grpSpPr>
          <a:xfrm>
            <a:off x="1187287" y="2135626"/>
            <a:ext cx="5558756" cy="626492"/>
            <a:chOff x="1237191" y="3493383"/>
            <a:chExt cx="5465310" cy="626492"/>
          </a:xfrm>
        </p:grpSpPr>
        <p:sp>
          <p:nvSpPr>
            <p:cNvPr id="87" name="모서리가 둥근 직사각형 86"/>
            <p:cNvSpPr/>
            <p:nvPr/>
          </p:nvSpPr>
          <p:spPr>
            <a:xfrm>
              <a:off x="1237191" y="3493383"/>
              <a:ext cx="5465310" cy="626492"/>
            </a:xfrm>
            <a:prstGeom prst="roundRect">
              <a:avLst>
                <a:gd name="adj" fmla="val 24889"/>
              </a:avLst>
            </a:prstGeom>
            <a:solidFill>
              <a:schemeClr val="bg1"/>
            </a:solidFill>
            <a:ln>
              <a:solidFill>
                <a:srgbClr val="87B4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8" name="직선 연결선 87"/>
            <p:cNvCxnSpPr/>
            <p:nvPr/>
          </p:nvCxnSpPr>
          <p:spPr>
            <a:xfrm>
              <a:off x="3066302" y="3645055"/>
              <a:ext cx="0" cy="366933"/>
            </a:xfrm>
            <a:prstGeom prst="line">
              <a:avLst/>
            </a:prstGeom>
            <a:ln w="28575" cap="rnd">
              <a:solidFill>
                <a:srgbClr val="87B4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직선 연결선 100"/>
            <p:cNvCxnSpPr/>
            <p:nvPr/>
          </p:nvCxnSpPr>
          <p:spPr>
            <a:xfrm>
              <a:off x="4889577" y="3645055"/>
              <a:ext cx="0" cy="366933"/>
            </a:xfrm>
            <a:prstGeom prst="line">
              <a:avLst/>
            </a:prstGeom>
            <a:ln w="28575" cap="rnd">
              <a:solidFill>
                <a:srgbClr val="87B4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4" name="표 10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37288284"/>
              </p:ext>
            </p:extLst>
          </p:nvPr>
        </p:nvGraphicFramePr>
        <p:xfrm>
          <a:off x="1177287" y="2235284"/>
          <a:ext cx="5543439" cy="429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7813"/>
                <a:gridCol w="1847813"/>
                <a:gridCol w="1847813"/>
              </a:tblGrid>
              <a:tr h="42904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감 동</a:t>
                      </a:r>
                      <a:endParaRPr lang="ko-KR" altLang="en-US" sz="2000" b="0" dirty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안 전</a:t>
                      </a:r>
                      <a:endParaRPr lang="ko-KR" altLang="en-US" sz="2000" b="0" dirty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효 율</a:t>
                      </a:r>
                      <a:endParaRPr lang="en-US" altLang="ko-KR" sz="2000" b="0" kern="1200" spc="-150" dirty="0" smtClean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7" name="그룹 104"/>
          <p:cNvGrpSpPr/>
          <p:nvPr/>
        </p:nvGrpSpPr>
        <p:grpSpPr>
          <a:xfrm>
            <a:off x="1184969" y="2857451"/>
            <a:ext cx="5572938" cy="639580"/>
            <a:chOff x="1235111" y="4260928"/>
            <a:chExt cx="5479254" cy="685330"/>
          </a:xfrm>
        </p:grpSpPr>
        <p:sp>
          <p:nvSpPr>
            <p:cNvPr id="106" name="모서리가 둥근 직사각형 105"/>
            <p:cNvSpPr/>
            <p:nvPr/>
          </p:nvSpPr>
          <p:spPr>
            <a:xfrm>
              <a:off x="1235111" y="4260928"/>
              <a:ext cx="5479254" cy="685330"/>
            </a:xfrm>
            <a:prstGeom prst="roundRect">
              <a:avLst>
                <a:gd name="adj" fmla="val 24889"/>
              </a:avLst>
            </a:prstGeom>
            <a:solidFill>
              <a:schemeClr val="bg1"/>
            </a:solidFill>
            <a:ln>
              <a:solidFill>
                <a:srgbClr val="4BAC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07" name="직선 연결선 106"/>
            <p:cNvCxnSpPr/>
            <p:nvPr/>
          </p:nvCxnSpPr>
          <p:spPr>
            <a:xfrm>
              <a:off x="3073352" y="4404601"/>
              <a:ext cx="0" cy="397984"/>
            </a:xfrm>
            <a:prstGeom prst="line">
              <a:avLst/>
            </a:prstGeom>
            <a:ln w="28575" cap="rnd">
              <a:solidFill>
                <a:srgbClr val="4BAC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직선 연결선 107"/>
            <p:cNvCxnSpPr/>
            <p:nvPr/>
          </p:nvCxnSpPr>
          <p:spPr>
            <a:xfrm>
              <a:off x="4902444" y="4404601"/>
              <a:ext cx="0" cy="397984"/>
            </a:xfrm>
            <a:prstGeom prst="line">
              <a:avLst/>
            </a:prstGeom>
            <a:ln w="28575" cap="rnd">
              <a:solidFill>
                <a:srgbClr val="4BAC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9" name="표 10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12992714"/>
              </p:ext>
            </p:extLst>
          </p:nvPr>
        </p:nvGraphicFramePr>
        <p:xfrm>
          <a:off x="1202474" y="3001124"/>
          <a:ext cx="5536383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5461"/>
                <a:gridCol w="1845461"/>
                <a:gridCol w="1845461"/>
              </a:tblGrid>
              <a:tr h="27003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kern="1200" spc="-15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고객만족도 </a:t>
                      </a:r>
                      <a:r>
                        <a:rPr lang="en-US" altLang="ko-KR" sz="1800" b="0" kern="1200" spc="-15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800" b="0" kern="1200" spc="-15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위</a:t>
                      </a:r>
                      <a:endParaRPr lang="ko-KR" altLang="en-US" sz="1800" b="0" dirty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kern="1200" spc="-15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안전사고 </a:t>
                      </a:r>
                      <a:r>
                        <a:rPr lang="en-US" altLang="ko-KR" sz="1800" b="0" kern="1200" spc="-15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Zero</a:t>
                      </a:r>
                      <a:endParaRPr lang="ko-KR" altLang="en-US" sz="1800" b="0" dirty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spc="-15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경영개선 </a:t>
                      </a:r>
                      <a:r>
                        <a:rPr lang="en-US" altLang="ko-KR" sz="1800" b="0" kern="1200" spc="-15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110%</a:t>
                      </a: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0" name="TextBox 109"/>
          <p:cNvSpPr txBox="1"/>
          <p:nvPr/>
        </p:nvSpPr>
        <p:spPr>
          <a:xfrm>
            <a:off x="76657" y="5560586"/>
            <a:ext cx="11601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전략과제</a:t>
            </a:r>
            <a:endParaRPr lang="en-US" altLang="ko-KR" dirty="0" smtClean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성과지표</a:t>
            </a:r>
            <a:r>
              <a:rPr lang="en-US" altLang="ko-KR" sz="140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40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1" name="타원 110"/>
          <p:cNvSpPr/>
          <p:nvPr/>
        </p:nvSpPr>
        <p:spPr>
          <a:xfrm>
            <a:off x="1281298" y="5011127"/>
            <a:ext cx="1683647" cy="1657652"/>
          </a:xfrm>
          <a:prstGeom prst="ellipse">
            <a:avLst/>
          </a:prstGeom>
          <a:noFill/>
          <a:ln w="50800">
            <a:solidFill>
              <a:srgbClr val="8064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타원 115"/>
          <p:cNvSpPr/>
          <p:nvPr/>
        </p:nvSpPr>
        <p:spPr>
          <a:xfrm>
            <a:off x="1339846" y="5070848"/>
            <a:ext cx="1566551" cy="1542364"/>
          </a:xfrm>
          <a:prstGeom prst="ellipse">
            <a:avLst/>
          </a:prstGeom>
          <a:noFill/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타원 116"/>
          <p:cNvSpPr/>
          <p:nvPr/>
        </p:nvSpPr>
        <p:spPr>
          <a:xfrm>
            <a:off x="1387023" y="5118970"/>
            <a:ext cx="1472197" cy="1449466"/>
          </a:xfrm>
          <a:prstGeom prst="ellipse">
            <a:avLst/>
          </a:prstGeom>
          <a:noFill/>
          <a:ln w="158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타원 119"/>
          <p:cNvSpPr/>
          <p:nvPr/>
        </p:nvSpPr>
        <p:spPr>
          <a:xfrm>
            <a:off x="3153252" y="5011127"/>
            <a:ext cx="1683647" cy="1657652"/>
          </a:xfrm>
          <a:prstGeom prst="ellipse">
            <a:avLst/>
          </a:prstGeom>
          <a:noFill/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타원 120"/>
          <p:cNvSpPr/>
          <p:nvPr/>
        </p:nvSpPr>
        <p:spPr>
          <a:xfrm>
            <a:off x="3211801" y="5070848"/>
            <a:ext cx="1566551" cy="1542364"/>
          </a:xfrm>
          <a:prstGeom prst="ellipse">
            <a:avLst/>
          </a:prstGeom>
          <a:noFill/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타원 121"/>
          <p:cNvSpPr/>
          <p:nvPr/>
        </p:nvSpPr>
        <p:spPr>
          <a:xfrm>
            <a:off x="3258978" y="5118970"/>
            <a:ext cx="1472197" cy="1449466"/>
          </a:xfrm>
          <a:prstGeom prst="ellipse">
            <a:avLst/>
          </a:prstGeom>
          <a:noFill/>
          <a:ln w="158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타원 124"/>
          <p:cNvSpPr/>
          <p:nvPr/>
        </p:nvSpPr>
        <p:spPr>
          <a:xfrm>
            <a:off x="5027904" y="5011127"/>
            <a:ext cx="1683647" cy="1657652"/>
          </a:xfrm>
          <a:prstGeom prst="ellipse">
            <a:avLst/>
          </a:prstGeom>
          <a:noFill/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타원 127"/>
          <p:cNvSpPr/>
          <p:nvPr/>
        </p:nvSpPr>
        <p:spPr>
          <a:xfrm>
            <a:off x="5086452" y="5070848"/>
            <a:ext cx="1566551" cy="1542364"/>
          </a:xfrm>
          <a:prstGeom prst="ellipse">
            <a:avLst/>
          </a:prstGeom>
          <a:noFill/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9" name="타원 128"/>
          <p:cNvSpPr/>
          <p:nvPr/>
        </p:nvSpPr>
        <p:spPr>
          <a:xfrm>
            <a:off x="5133629" y="5118970"/>
            <a:ext cx="1472197" cy="1449466"/>
          </a:xfrm>
          <a:prstGeom prst="ellipse">
            <a:avLst/>
          </a:prstGeom>
          <a:noFill/>
          <a:ln w="158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129"/>
          <p:cNvGrpSpPr/>
          <p:nvPr/>
        </p:nvGrpSpPr>
        <p:grpSpPr>
          <a:xfrm>
            <a:off x="1188561" y="3587442"/>
            <a:ext cx="5569347" cy="644910"/>
            <a:chOff x="1238643" y="5088319"/>
            <a:chExt cx="5475723" cy="701421"/>
          </a:xfrm>
        </p:grpSpPr>
        <p:sp>
          <p:nvSpPr>
            <p:cNvPr id="131" name="모서리가 둥근 직사각형 130"/>
            <p:cNvSpPr/>
            <p:nvPr/>
          </p:nvSpPr>
          <p:spPr>
            <a:xfrm>
              <a:off x="1238643" y="5088319"/>
              <a:ext cx="5475723" cy="701421"/>
            </a:xfrm>
            <a:prstGeom prst="roundRect">
              <a:avLst>
                <a:gd name="adj" fmla="val 23481"/>
              </a:avLst>
            </a:prstGeom>
            <a:solidFill>
              <a:schemeClr val="bg1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32" name="직선 연결선 131"/>
            <p:cNvCxnSpPr/>
            <p:nvPr/>
          </p:nvCxnSpPr>
          <p:spPr>
            <a:xfrm>
              <a:off x="4896718" y="5232703"/>
              <a:ext cx="0" cy="412653"/>
            </a:xfrm>
            <a:prstGeom prst="line">
              <a:avLst/>
            </a:prstGeom>
            <a:ln w="28575" cap="rnd">
              <a:solidFill>
                <a:srgbClr val="4F81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직선 연결선 132"/>
            <p:cNvCxnSpPr/>
            <p:nvPr/>
          </p:nvCxnSpPr>
          <p:spPr>
            <a:xfrm>
              <a:off x="3056085" y="5232703"/>
              <a:ext cx="0" cy="412653"/>
            </a:xfrm>
            <a:prstGeom prst="line">
              <a:avLst/>
            </a:prstGeom>
            <a:ln w="28575" cap="rnd">
              <a:solidFill>
                <a:srgbClr val="4F81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34" name="표 13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26312891"/>
              </p:ext>
            </p:extLst>
          </p:nvPr>
        </p:nvGraphicFramePr>
        <p:xfrm>
          <a:off x="1239707" y="3746015"/>
          <a:ext cx="5503914" cy="379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4638"/>
                <a:gridCol w="1834638"/>
                <a:gridCol w="1834638"/>
              </a:tblGrid>
              <a:tr h="37927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고객중심 경영</a:t>
                      </a:r>
                      <a:endParaRPr lang="ko-KR" altLang="en-US" sz="1800" b="0" dirty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현장중심 경영</a:t>
                      </a:r>
                      <a:endParaRPr lang="ko-KR" altLang="en-US" sz="1800" b="0" dirty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성과중심 경영</a:t>
                      </a:r>
                      <a:endParaRPr lang="ko-KR" altLang="en-US" sz="1800" b="0" dirty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5" name="표 13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34422304"/>
              </p:ext>
            </p:extLst>
          </p:nvPr>
        </p:nvGraphicFramePr>
        <p:xfrm>
          <a:off x="1255866" y="5388321"/>
          <a:ext cx="5439915" cy="957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3305"/>
                <a:gridCol w="1813305"/>
                <a:gridCol w="1813305"/>
              </a:tblGrid>
              <a:tr h="957783">
                <a:tc>
                  <a:txBody>
                    <a:bodyPr/>
                    <a:lstStyle/>
                    <a:p>
                      <a:pPr algn="ctr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ClrTx/>
                        <a:buNone/>
                      </a:pP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고객 경영참여 확대</a:t>
                      </a:r>
                      <a:endParaRPr lang="en-US" altLang="ko-KR" sz="120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ClrTx/>
                        <a:buNone/>
                      </a:pP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spc="-15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매우만족서비스</a:t>
                      </a: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강화</a:t>
                      </a:r>
                      <a:endParaRPr lang="en-US" altLang="ko-KR" sz="120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ClrTx/>
                        <a:buNone/>
                      </a:pP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공공서비스 증진</a:t>
                      </a:r>
                      <a:endParaRPr lang="en-US" altLang="ko-KR" sz="120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안전환경 구축</a:t>
                      </a:r>
                      <a:endParaRPr lang="en-US" altLang="ko-KR" sz="120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ClrTx/>
                        <a:buNone/>
                      </a:pP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현장중심 활동</a:t>
                      </a:r>
                      <a:endParaRPr lang="en-US" altLang="ko-KR" sz="120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ClrTx/>
                        <a:buNone/>
                      </a:pP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시설운영 효율 증대</a:t>
                      </a:r>
                      <a:endParaRPr lang="en-US" altLang="ko-KR" sz="120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ClrTx/>
                        <a:buNone/>
                      </a:pP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spc="-15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신성장</a:t>
                      </a: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동력 창출</a:t>
                      </a:r>
                      <a:endParaRPr lang="en-US" altLang="ko-KR" sz="120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ClrTx/>
                        <a:buNone/>
                      </a:pP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조직문화 혁신</a:t>
                      </a:r>
                      <a:endParaRPr lang="en-US" altLang="ko-KR" sz="120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ClrTx/>
                        <a:buNone/>
                      </a:pP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청렴문화 정착</a:t>
                      </a:r>
                      <a:endParaRPr lang="ko-KR" altLang="en-US" sz="1200" b="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6" name="모서리가 둥근 직사각형 135"/>
          <p:cNvSpPr/>
          <p:nvPr/>
        </p:nvSpPr>
        <p:spPr>
          <a:xfrm>
            <a:off x="69038" y="683568"/>
            <a:ext cx="1030274" cy="619107"/>
          </a:xfrm>
          <a:prstGeom prst="round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미 </a:t>
            </a:r>
            <a:r>
              <a:rPr lang="ko-KR" altLang="en-US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션</a:t>
            </a:r>
            <a:endParaRPr lang="ko-KR" altLang="en-US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7" name="모서리가 둥근 직사각형 136"/>
          <p:cNvSpPr/>
          <p:nvPr/>
        </p:nvSpPr>
        <p:spPr>
          <a:xfrm>
            <a:off x="68438" y="1400618"/>
            <a:ext cx="1030274" cy="633393"/>
          </a:xfrm>
          <a:prstGeom prst="roundRect">
            <a:avLst/>
          </a:prstGeom>
          <a:solidFill>
            <a:srgbClr val="F79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비 전</a:t>
            </a:r>
            <a:endParaRPr lang="ko-KR" altLang="en-US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8" name="모서리가 둥근 직사각형 137"/>
          <p:cNvSpPr/>
          <p:nvPr/>
        </p:nvSpPr>
        <p:spPr>
          <a:xfrm>
            <a:off x="68434" y="2139366"/>
            <a:ext cx="1030878" cy="633393"/>
          </a:xfrm>
          <a:prstGeom prst="roundRect">
            <a:avLst/>
          </a:prstGeom>
          <a:solidFill>
            <a:srgbClr val="87B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7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핵심가치</a:t>
            </a:r>
            <a:endParaRPr lang="ko-KR" altLang="en-US" sz="17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69227" y="2852558"/>
            <a:ext cx="1030878" cy="644474"/>
          </a:xfrm>
          <a:prstGeom prst="roundRect">
            <a:avLst/>
          </a:prstGeom>
          <a:solidFill>
            <a:srgbClr val="4BA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7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경영목표</a:t>
            </a:r>
            <a:endParaRPr lang="ko-KR" altLang="en-US" sz="17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0" name="모서리가 둥근 직사각형 139"/>
          <p:cNvSpPr/>
          <p:nvPr/>
        </p:nvSpPr>
        <p:spPr>
          <a:xfrm>
            <a:off x="68434" y="3586943"/>
            <a:ext cx="1030878" cy="630169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7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전략방향</a:t>
            </a:r>
            <a:endParaRPr lang="ko-KR" altLang="en-US" sz="17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1" name="모서리가 둥근 직사각형 140"/>
          <p:cNvSpPr/>
          <p:nvPr/>
        </p:nvSpPr>
        <p:spPr>
          <a:xfrm>
            <a:off x="77672" y="5071844"/>
            <a:ext cx="1030878" cy="1581694"/>
          </a:xfrm>
          <a:prstGeom prst="roundRect">
            <a:avLst/>
          </a:prstGeom>
          <a:solidFill>
            <a:srgbClr val="806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7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전략과제</a:t>
            </a:r>
            <a:endParaRPr lang="en-US" altLang="ko-KR" sz="17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2" name="모서리가 둥근 직사각형 141"/>
          <p:cNvSpPr/>
          <p:nvPr/>
        </p:nvSpPr>
        <p:spPr>
          <a:xfrm>
            <a:off x="2174508" y="4336405"/>
            <a:ext cx="836921" cy="553122"/>
          </a:xfrm>
          <a:prstGeom prst="roundRect">
            <a:avLst>
              <a:gd name="adj" fmla="val 6949"/>
            </a:avLst>
          </a:prstGeom>
          <a:solidFill>
            <a:schemeClr val="bg1"/>
          </a:solidFill>
          <a:ln w="9525">
            <a:solidFill>
              <a:srgbClr val="7F2D4C"/>
            </a:solidFill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이용자수</a:t>
            </a:r>
            <a:endParaRPr lang="en-US" altLang="ko-KR" sz="1100" spc="-60" dirty="0" smtClean="0">
              <a:solidFill>
                <a:srgbClr val="7F2D4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altLang="ko-KR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400</a:t>
            </a:r>
            <a:r>
              <a:rPr lang="ko-KR" altLang="en-US" sz="1100" spc="-60" dirty="0" err="1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만명</a:t>
            </a:r>
            <a:endParaRPr lang="ko-KR" altLang="en-US" sz="1100" spc="-60" dirty="0">
              <a:solidFill>
                <a:srgbClr val="7F2D4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3" name="모서리가 둥근 직사각형 142"/>
          <p:cNvSpPr/>
          <p:nvPr/>
        </p:nvSpPr>
        <p:spPr>
          <a:xfrm>
            <a:off x="3108108" y="4334075"/>
            <a:ext cx="836921" cy="553122"/>
          </a:xfrm>
          <a:prstGeom prst="roundRect">
            <a:avLst>
              <a:gd name="adj" fmla="val 6949"/>
            </a:avLst>
          </a:prstGeom>
          <a:solidFill>
            <a:schemeClr val="bg1"/>
          </a:solidFill>
          <a:ln w="9525">
            <a:solidFill>
              <a:srgbClr val="7F2D4C"/>
            </a:solidFill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안전사고</a:t>
            </a:r>
            <a:endParaRPr lang="en-US" altLang="ko-KR" sz="1100" spc="-60" dirty="0" smtClean="0">
              <a:solidFill>
                <a:srgbClr val="7F2D4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altLang="ko-KR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10</a:t>
            </a:r>
            <a:r>
              <a:rPr lang="ko-KR" altLang="en-US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</a:t>
            </a:r>
            <a:endParaRPr lang="ko-KR" altLang="en-US" sz="1100" spc="-60" dirty="0">
              <a:solidFill>
                <a:srgbClr val="7F2D4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4" name="모서리가 둥근 직사각형 143"/>
          <p:cNvSpPr/>
          <p:nvPr/>
        </p:nvSpPr>
        <p:spPr>
          <a:xfrm>
            <a:off x="4041622" y="4337253"/>
            <a:ext cx="836921" cy="553122"/>
          </a:xfrm>
          <a:prstGeom prst="roundRect">
            <a:avLst>
              <a:gd name="adj" fmla="val 6949"/>
            </a:avLst>
          </a:prstGeom>
          <a:solidFill>
            <a:schemeClr val="bg1"/>
          </a:solidFill>
          <a:ln w="9525">
            <a:solidFill>
              <a:srgbClr val="7F2D4C"/>
            </a:solidFill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윤리위반</a:t>
            </a:r>
            <a:endParaRPr lang="en-US" altLang="ko-KR" sz="1100" spc="-60" dirty="0" smtClean="0">
              <a:solidFill>
                <a:srgbClr val="7F2D4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altLang="ko-KR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0</a:t>
            </a:r>
            <a:r>
              <a:rPr lang="ko-KR" altLang="en-US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</a:t>
            </a:r>
            <a:endParaRPr lang="en-US" altLang="ko-KR" sz="1100" spc="-60" dirty="0">
              <a:solidFill>
                <a:srgbClr val="7F2D4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5" name="모서리가 둥근 직사각형 144"/>
          <p:cNvSpPr/>
          <p:nvPr/>
        </p:nvSpPr>
        <p:spPr>
          <a:xfrm>
            <a:off x="4975458" y="4337253"/>
            <a:ext cx="836921" cy="553122"/>
          </a:xfrm>
          <a:prstGeom prst="roundRect">
            <a:avLst>
              <a:gd name="adj" fmla="val 6949"/>
            </a:avLst>
          </a:prstGeom>
          <a:solidFill>
            <a:schemeClr val="bg1"/>
          </a:solidFill>
          <a:ln w="9525">
            <a:solidFill>
              <a:srgbClr val="7F2D4C"/>
            </a:solidFill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사업수입</a:t>
            </a:r>
            <a:endParaRPr lang="en-US" altLang="ko-KR" sz="1100" spc="-60" dirty="0" smtClean="0">
              <a:solidFill>
                <a:srgbClr val="7F2D4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altLang="ko-KR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135</a:t>
            </a:r>
            <a:r>
              <a:rPr lang="ko-KR" altLang="en-US" sz="1100" spc="-60" dirty="0" err="1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억원</a:t>
            </a:r>
            <a:endParaRPr lang="ko-KR" altLang="en-US" sz="1100" spc="-60" dirty="0">
              <a:solidFill>
                <a:srgbClr val="7F2D4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5899686" y="4334921"/>
            <a:ext cx="836921" cy="553122"/>
          </a:xfrm>
          <a:prstGeom prst="roundRect">
            <a:avLst>
              <a:gd name="adj" fmla="val 6949"/>
            </a:avLst>
          </a:prstGeom>
          <a:solidFill>
            <a:schemeClr val="bg1"/>
          </a:solidFill>
          <a:ln w="9525">
            <a:solidFill>
              <a:srgbClr val="7F2D4C"/>
            </a:solidFill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비용절감</a:t>
            </a:r>
            <a:endParaRPr lang="en-US" altLang="ko-KR" sz="1100" spc="-60" dirty="0" smtClean="0">
              <a:solidFill>
                <a:srgbClr val="7F2D4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altLang="ko-KR" sz="1100" spc="-60" dirty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7</a:t>
            </a:r>
            <a:r>
              <a:rPr lang="ko-KR" altLang="en-US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억</a:t>
            </a:r>
            <a:endParaRPr lang="en-US" altLang="ko-KR" sz="1100" spc="-60" dirty="0" smtClean="0">
              <a:solidFill>
                <a:srgbClr val="7F2D4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7" name="모서리가 둥근 직사각형 146"/>
          <p:cNvSpPr/>
          <p:nvPr/>
        </p:nvSpPr>
        <p:spPr>
          <a:xfrm>
            <a:off x="1232644" y="4336405"/>
            <a:ext cx="836921" cy="553122"/>
          </a:xfrm>
          <a:prstGeom prst="roundRect">
            <a:avLst>
              <a:gd name="adj" fmla="val 6949"/>
            </a:avLst>
          </a:prstGeom>
          <a:solidFill>
            <a:schemeClr val="bg1"/>
          </a:solidFill>
          <a:ln w="9525">
            <a:solidFill>
              <a:srgbClr val="7F2D4C"/>
            </a:solidFill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고객만족</a:t>
            </a:r>
            <a:endParaRPr lang="en-US" altLang="ko-KR" sz="1100" spc="-60" dirty="0" smtClean="0">
              <a:solidFill>
                <a:srgbClr val="7F2D4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altLang="ko-KR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90</a:t>
            </a:r>
            <a:r>
              <a:rPr lang="ko-KR" altLang="en-US" sz="1100" spc="-60" dirty="0" smtClean="0">
                <a:solidFill>
                  <a:srgbClr val="7F2D4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점</a:t>
            </a:r>
            <a:endParaRPr lang="en-US" altLang="ko-KR" sz="1100" spc="-60" dirty="0">
              <a:solidFill>
                <a:srgbClr val="7F2D4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8" name="모서리가 둥근 직사각형 147"/>
          <p:cNvSpPr/>
          <p:nvPr/>
        </p:nvSpPr>
        <p:spPr>
          <a:xfrm>
            <a:off x="69227" y="4319090"/>
            <a:ext cx="1030878" cy="648072"/>
          </a:xfrm>
          <a:prstGeom prst="roundRect">
            <a:avLst/>
          </a:prstGeom>
          <a:solidFill>
            <a:srgbClr val="7F2D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33545" y="4463105"/>
            <a:ext cx="1261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성과목표</a:t>
            </a:r>
            <a:endParaRPr lang="ko-KR" altLang="en-US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4" name="모서리가 둥근 직사각형 63"/>
          <p:cNvSpPr/>
          <p:nvPr/>
        </p:nvSpPr>
        <p:spPr>
          <a:xfrm>
            <a:off x="74938" y="8246084"/>
            <a:ext cx="1030878" cy="57682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-16813" y="8283778"/>
            <a:ext cx="1203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성과관리</a:t>
            </a:r>
            <a:endParaRPr lang="en-US" altLang="ko-KR" sz="1400" dirty="0" smtClean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(KPI)</a:t>
            </a:r>
          </a:p>
        </p:txBody>
      </p:sp>
      <p:sp>
        <p:nvSpPr>
          <p:cNvPr id="84" name="모서리가 둥근 직사각형 83"/>
          <p:cNvSpPr/>
          <p:nvPr/>
        </p:nvSpPr>
        <p:spPr>
          <a:xfrm>
            <a:off x="1202685" y="8250954"/>
            <a:ext cx="5560933" cy="576823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ko-KR" altLang="en-US" sz="1400" dirty="0">
              <a:solidFill>
                <a:srgbClr val="215968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86" name="표 8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20077612"/>
              </p:ext>
            </p:extLst>
          </p:nvPr>
        </p:nvGraphicFramePr>
        <p:xfrm>
          <a:off x="1208577" y="8289034"/>
          <a:ext cx="5538504" cy="5286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2078"/>
                <a:gridCol w="1872208"/>
                <a:gridCol w="1944218"/>
              </a:tblGrid>
              <a:tr h="528693">
                <a:tc>
                  <a:txBody>
                    <a:bodyPr/>
                    <a:lstStyle/>
                    <a:p>
                      <a:pPr algn="l" eaLnBrk="1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· </a:t>
                      </a: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고객</a:t>
                      </a: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/</a:t>
                      </a: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주민의 의견수렴 </a:t>
                      </a:r>
                      <a:endParaRPr lang="en-US" altLang="ko-KR" sz="120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  </a:t>
                      </a: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노력 등 </a:t>
                      </a: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10</a:t>
                      </a: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개 </a:t>
                      </a: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KPI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eaLnBrk="1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·</a:t>
                      </a:r>
                      <a:r>
                        <a:rPr lang="en-US" altLang="ko-KR" sz="120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시설안전 전문교육 이수실적</a:t>
                      </a:r>
                      <a:endParaRPr lang="en-US" altLang="ko-KR" sz="120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20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  </a:t>
                      </a:r>
                      <a:r>
                        <a:rPr lang="ko-KR" altLang="en-US" sz="120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등  </a:t>
                      </a:r>
                      <a:r>
                        <a:rPr lang="en-US" altLang="ko-KR" sz="120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21</a:t>
                      </a:r>
                      <a:r>
                        <a:rPr lang="ko-KR" altLang="en-US" sz="120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개 </a:t>
                      </a:r>
                      <a:r>
                        <a:rPr lang="en-US" altLang="ko-KR" sz="120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KPI</a:t>
                      </a:r>
                      <a:endParaRPr lang="en-US" altLang="ko-KR" sz="120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eaLnBrk="1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· </a:t>
                      </a: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학습동아리 운영실적 등</a:t>
                      </a:r>
                      <a:endParaRPr lang="en-US" altLang="ko-KR" sz="120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l" eaLnBrk="1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buClrTx/>
                        <a:buNone/>
                      </a:pP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    18</a:t>
                      </a:r>
                      <a:r>
                        <a:rPr lang="ko-KR" altLang="en-US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개 </a:t>
                      </a:r>
                      <a:r>
                        <a:rPr lang="en-US" altLang="ko-KR" sz="120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KPI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1236802" y="7434877"/>
            <a:ext cx="1709237" cy="464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  <a:spcBef>
                <a:spcPts val="500"/>
              </a:spcBef>
            </a:pPr>
            <a:r>
              <a:rPr lang="ko-KR" altLang="en-US" sz="1200" spc="-150" dirty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고객중심 </a:t>
            </a:r>
            <a:r>
              <a:rPr lang="en-US" altLang="ko-KR" sz="1200" spc="-150" dirty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CS</a:t>
            </a:r>
            <a:r>
              <a:rPr lang="ko-KR" altLang="en-US" sz="1200" spc="-150" dirty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역량 강화 등</a:t>
            </a:r>
            <a:endParaRPr lang="en-US" altLang="ko-KR" sz="1200" spc="-150" dirty="0">
              <a:solidFill>
                <a:schemeClr val="accent4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>
              <a:lnSpc>
                <a:spcPts val="1200"/>
              </a:lnSpc>
              <a:spcBef>
                <a:spcPts val="500"/>
              </a:spcBef>
            </a:pPr>
            <a:r>
              <a:rPr lang="en-US" altLang="ko-KR" sz="1200" spc="-150" dirty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56</a:t>
            </a:r>
            <a:r>
              <a:rPr lang="ko-KR" altLang="en-US" sz="1200" spc="-150" dirty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개 </a:t>
            </a:r>
            <a:r>
              <a:rPr lang="ko-KR" altLang="en-US" sz="1200" spc="-150" dirty="0" smtClean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실행과제</a:t>
            </a:r>
            <a:endParaRPr lang="en-US" altLang="ko-KR" sz="1200" spc="-150" dirty="0">
              <a:solidFill>
                <a:schemeClr val="accent4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3015907" y="7433026"/>
            <a:ext cx="1762445" cy="464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  <a:spcBef>
                <a:spcPts val="500"/>
              </a:spcBef>
            </a:pPr>
            <a:r>
              <a:rPr lang="ko-KR" altLang="en-US" sz="1200" spc="-150" dirty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시설물 이력관리 </a:t>
            </a:r>
            <a:r>
              <a:rPr lang="ko-KR" altLang="en-US" sz="1200" spc="-150" dirty="0" smtClean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체계화 등</a:t>
            </a:r>
            <a:endParaRPr lang="en-US" altLang="ko-KR" sz="1200" spc="-150" dirty="0">
              <a:solidFill>
                <a:schemeClr val="accent4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>
              <a:lnSpc>
                <a:spcPts val="1200"/>
              </a:lnSpc>
              <a:spcBef>
                <a:spcPts val="500"/>
              </a:spcBef>
            </a:pPr>
            <a:r>
              <a:rPr lang="en-US" altLang="ko-KR" sz="1200" spc="-150" dirty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53</a:t>
            </a:r>
            <a:r>
              <a:rPr lang="ko-KR" altLang="en-US" sz="1200" spc="-150" dirty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개 </a:t>
            </a:r>
            <a:r>
              <a:rPr lang="ko-KR" altLang="en-US" sz="1200" spc="-150" dirty="0" smtClean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실행과제</a:t>
            </a:r>
            <a:endParaRPr lang="en-US" altLang="ko-KR" sz="1200" spc="-150" dirty="0">
              <a:solidFill>
                <a:schemeClr val="accent4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869160" y="7432442"/>
            <a:ext cx="1888748" cy="464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  <a:spcBef>
                <a:spcPts val="500"/>
              </a:spcBef>
            </a:pPr>
            <a:r>
              <a:rPr lang="ko-KR" altLang="en-US" sz="1200" spc="-150" dirty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소통하고 신뢰하는 조직문화</a:t>
            </a:r>
            <a:endParaRPr lang="en-US" altLang="ko-KR" sz="1200" spc="-150" dirty="0">
              <a:solidFill>
                <a:schemeClr val="accent4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>
              <a:lnSpc>
                <a:spcPts val="1200"/>
              </a:lnSpc>
              <a:spcBef>
                <a:spcPts val="500"/>
              </a:spcBef>
            </a:pPr>
            <a:r>
              <a:rPr lang="ko-KR" altLang="en-US" sz="1200" spc="-150" dirty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조성 등</a:t>
            </a:r>
            <a:r>
              <a:rPr lang="en-US" altLang="ko-KR" sz="1200" spc="-150" dirty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33</a:t>
            </a:r>
            <a:r>
              <a:rPr lang="ko-KR" altLang="en-US" sz="1200" spc="-150" dirty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개 </a:t>
            </a:r>
            <a:r>
              <a:rPr lang="ko-KR" altLang="en-US" sz="1200" spc="-150" dirty="0" smtClean="0">
                <a:solidFill>
                  <a:schemeClr val="accent4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실행과제</a:t>
            </a:r>
            <a:endParaRPr lang="en-US" altLang="ko-KR" sz="1200" spc="-150" dirty="0">
              <a:solidFill>
                <a:schemeClr val="accent4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944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2097</TotalTime>
  <Words>187</Words>
  <Application>Microsoft Office PowerPoint</Application>
  <PresentationFormat>화면 슬라이드 쇼(4:3)</PresentationFormat>
  <Paragraphs>67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55</cp:revision>
  <cp:lastPrinted>2019-03-05T01:07:17Z</cp:lastPrinted>
  <dcterms:created xsi:type="dcterms:W3CDTF">2018-02-19T11:11:13Z</dcterms:created>
  <dcterms:modified xsi:type="dcterms:W3CDTF">2020-08-14T02:28:47Z</dcterms:modified>
</cp:coreProperties>
</file>